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6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45" r:id="rId4"/>
    <p:sldMasterId id="2147486675" r:id="rId5"/>
    <p:sldMasterId id="2147487502" r:id="rId6"/>
    <p:sldMasterId id="2147489746" r:id="rId7"/>
    <p:sldMasterId id="2147489758" r:id="rId8"/>
    <p:sldMasterId id="2147491063" r:id="rId9"/>
    <p:sldMasterId id="2147491075" r:id="rId10"/>
    <p:sldMasterId id="2147491087" r:id="rId11"/>
    <p:sldMasterId id="2147491099" r:id="rId12"/>
    <p:sldMasterId id="2147491111" r:id="rId13"/>
    <p:sldMasterId id="2147491123" r:id="rId14"/>
    <p:sldMasterId id="2147491135" r:id="rId15"/>
    <p:sldMasterId id="2147491147" r:id="rId16"/>
    <p:sldMasterId id="2147491159" r:id="rId17"/>
    <p:sldMasterId id="2147491171" r:id="rId18"/>
  </p:sldMasterIdLst>
  <p:notesMasterIdLst>
    <p:notesMasterId r:id="rId64"/>
  </p:notesMasterIdLst>
  <p:sldIdLst>
    <p:sldId id="631" r:id="rId19"/>
    <p:sldId id="497" r:id="rId20"/>
    <p:sldId id="498" r:id="rId21"/>
    <p:sldId id="499" r:id="rId22"/>
    <p:sldId id="500" r:id="rId23"/>
    <p:sldId id="501" r:id="rId24"/>
    <p:sldId id="503" r:id="rId25"/>
    <p:sldId id="571" r:id="rId26"/>
    <p:sldId id="632" r:id="rId27"/>
    <p:sldId id="633" r:id="rId28"/>
    <p:sldId id="634" r:id="rId29"/>
    <p:sldId id="612" r:id="rId30"/>
    <p:sldId id="613" r:id="rId31"/>
    <p:sldId id="614" r:id="rId32"/>
    <p:sldId id="635" r:id="rId33"/>
    <p:sldId id="616" r:id="rId34"/>
    <p:sldId id="617" r:id="rId35"/>
    <p:sldId id="618" r:id="rId36"/>
    <p:sldId id="619" r:id="rId37"/>
    <p:sldId id="620" r:id="rId38"/>
    <p:sldId id="621" r:id="rId39"/>
    <p:sldId id="636" r:id="rId40"/>
    <p:sldId id="568" r:id="rId41"/>
    <p:sldId id="637" r:id="rId42"/>
    <p:sldId id="638" r:id="rId43"/>
    <p:sldId id="508" r:id="rId44"/>
    <p:sldId id="639" r:id="rId45"/>
    <p:sldId id="640" r:id="rId46"/>
    <p:sldId id="641" r:id="rId47"/>
    <p:sldId id="510" r:id="rId48"/>
    <p:sldId id="511" r:id="rId49"/>
    <p:sldId id="642" r:id="rId50"/>
    <p:sldId id="643" r:id="rId51"/>
    <p:sldId id="644" r:id="rId52"/>
    <p:sldId id="645" r:id="rId53"/>
    <p:sldId id="646" r:id="rId54"/>
    <p:sldId id="516" r:id="rId55"/>
    <p:sldId id="630" r:id="rId56"/>
    <p:sldId id="647" r:id="rId57"/>
    <p:sldId id="648" r:id="rId58"/>
    <p:sldId id="626" r:id="rId59"/>
    <p:sldId id="625" r:id="rId60"/>
    <p:sldId id="650" r:id="rId61"/>
    <p:sldId id="649" r:id="rId62"/>
    <p:sldId id="542" r:id="rId63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AFD7FF"/>
    <a:srgbClr val="FFFFD9"/>
    <a:srgbClr val="376092"/>
    <a:srgbClr val="97CBFF"/>
    <a:srgbClr val="D5EAFF"/>
    <a:srgbClr val="FFFFEB"/>
    <a:srgbClr val="FFFFCC"/>
    <a:srgbClr val="BDECF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5203" autoAdjust="0"/>
  </p:normalViewPr>
  <p:slideViewPr>
    <p:cSldViewPr>
      <p:cViewPr>
        <p:scale>
          <a:sx n="100" d="100"/>
          <a:sy n="100" d="100"/>
        </p:scale>
        <p:origin x="-1133" y="-269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713,5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664,1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713.5</c:v>
                </c:pt>
                <c:pt idx="1">
                  <c:v>682.2</c:v>
                </c:pt>
                <c:pt idx="2">
                  <c:v>664.1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6 744,5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096</a:t>
                    </a:r>
                    <a:r>
                      <a:rPr lang="ru-RU" dirty="0" smtClean="0"/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7 495,7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6744.5</c:v>
                </c:pt>
                <c:pt idx="1">
                  <c:v>7096.1</c:v>
                </c:pt>
                <c:pt idx="2">
                  <c:v>7495.7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19392896"/>
        <c:axId val="119398784"/>
        <c:axId val="0"/>
      </c:bar3DChart>
      <c:catAx>
        <c:axId val="11939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9398784"/>
        <c:crosses val="autoZero"/>
        <c:auto val="0"/>
        <c:lblAlgn val="ctr"/>
        <c:lblOffset val="100"/>
        <c:noMultiLvlLbl val="0"/>
      </c:catAx>
      <c:valAx>
        <c:axId val="119398784"/>
        <c:scaling>
          <c:orientation val="minMax"/>
          <c:max val="8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1939289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448265855572E-2"/>
                  <c:y val="0.20574416848361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2953997404295E-2"/>
                  <c:y val="0.21765922812608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95035759757553E-2"/>
                  <c:y val="0.2285063129373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8602659751063E-2"/>
                  <c:y val="0.1051956736059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47.7</c:v>
                </c:pt>
                <c:pt idx="1">
                  <c:v>49</c:v>
                </c:pt>
                <c:pt idx="2">
                  <c:v>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9356544"/>
        <c:axId val="129358080"/>
        <c:axId val="129311168"/>
      </c:bar3DChart>
      <c:catAx>
        <c:axId val="12935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358080"/>
        <c:crosses val="autoZero"/>
        <c:auto val="0"/>
        <c:lblAlgn val="ctr"/>
        <c:lblOffset val="100"/>
        <c:noMultiLvlLbl val="0"/>
      </c:catAx>
      <c:valAx>
        <c:axId val="129358080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129356544"/>
        <c:crosses val="autoZero"/>
        <c:crossBetween val="between"/>
      </c:valAx>
      <c:serAx>
        <c:axId val="129311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358080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2409904821518E-2"/>
          <c:y val="5.6899004267425323E-3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5574551421715336E-4"/>
                  <c:y val="2.84495021337126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имущества, находящегося в гос. и мун. собственности                   </a:t>
                    </a:r>
                    <a:r>
                      <a:rPr lang="ru-RU" dirty="0" smtClean="0"/>
                      <a:t>(471,2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66,0%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</a:t>
                    </a:r>
                    <a:r>
                      <a:rPr lang="ru-RU" dirty="0" smtClean="0"/>
                      <a:t>(100,9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111255020222528E-2"/>
                  <c:y val="9.8211265554821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 и компенсации затрат государства                 </a:t>
                    </a:r>
                    <a:r>
                      <a:rPr lang="ru-RU" dirty="0" smtClean="0"/>
                      <a:t>(3,9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47865053558437"/>
                  <c:y val="0.149561944870689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санкции, возмещение ущерба </a:t>
                    </a:r>
                    <a:r>
                      <a:rPr lang="ru-RU" dirty="0" smtClean="0"/>
                      <a:t>(31,7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0556917260572497"/>
                  <c:y val="0.126091329622204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неналоговые доходы (</a:t>
                    </a:r>
                    <a:r>
                      <a:rPr lang="ru-RU" dirty="0" smtClean="0"/>
                      <a:t>33,2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Платежи </a:t>
                    </a:r>
                    <a:r>
                      <a:rPr lang="ru-RU" dirty="0"/>
                      <a:t>при пользовании природными ресурсами                                         </a:t>
                    </a:r>
                    <a:r>
                      <a:rPr lang="ru-RU" dirty="0" smtClean="0"/>
                      <a:t>(72,6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Прочие неналоговые доходы (33,2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66.047919902518686</c:v>
                </c:pt>
                <c:pt idx="1">
                  <c:v>14.142639020051559</c:v>
                </c:pt>
                <c:pt idx="2">
                  <c:v>0.54695885271648992</c:v>
                </c:pt>
                <c:pt idx="3">
                  <c:v>4.4381383580946965</c:v>
                </c:pt>
                <c:pt idx="4">
                  <c:v>4.6463821667727645</c:v>
                </c:pt>
                <c:pt idx="5">
                  <c:v>10.177961699845801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Прочие неналоговые доходы (33,2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471245.7</c:v>
                </c:pt>
                <c:pt idx="1">
                  <c:v>100906.4</c:v>
                </c:pt>
                <c:pt idx="2">
                  <c:v>3902.5</c:v>
                </c:pt>
                <c:pt idx="3">
                  <c:v>31665.7</c:v>
                </c:pt>
                <c:pt idx="4">
                  <c:v>33151.5</c:v>
                </c:pt>
                <c:pt idx="5">
                  <c:v>72618.8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Прочие неналоговые доходы (33,2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713490.6</c:v>
                </c:pt>
                <c:pt idx="1">
                  <c:v>713490.6</c:v>
                </c:pt>
                <c:pt idx="2">
                  <c:v>713490.6</c:v>
                </c:pt>
                <c:pt idx="3">
                  <c:v>713490.6</c:v>
                </c:pt>
                <c:pt idx="4">
                  <c:v>713490.6</c:v>
                </c:pt>
                <c:pt idx="5">
                  <c:v>713490.6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595141247154532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480545822755E-3"/>
                  <c:y val="0.18316602604769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93051085468837E-2"/>
                  <c:y val="0.19235175579355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680060733853783E-2"/>
                  <c:y val="0.19881292682016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70213510889993E-2"/>
                  <c:y val="0.20382468186737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280.5</c:v>
                </c:pt>
                <c:pt idx="1">
                  <c:v>279</c:v>
                </c:pt>
                <c:pt idx="2">
                  <c:v>289.8</c:v>
                </c:pt>
                <c:pt idx="3">
                  <c:v>295.3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31070976"/>
        <c:axId val="130814720"/>
        <c:axId val="131011008"/>
      </c:bar3DChart>
      <c:catAx>
        <c:axId val="13107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814720"/>
        <c:crosses val="autoZero"/>
        <c:auto val="0"/>
        <c:lblAlgn val="ctr"/>
        <c:lblOffset val="100"/>
        <c:noMultiLvlLbl val="0"/>
      </c:catAx>
      <c:valAx>
        <c:axId val="130814720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31070976"/>
        <c:crosses val="autoZero"/>
        <c:crossBetween val="between"/>
      </c:valAx>
      <c:serAx>
        <c:axId val="13101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0814720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1616737563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37520740941865E-2"/>
                  <c:y val="0.20539595153194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4223609979787E-2"/>
                  <c:y val="0.19651726516246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01589887471E-2"/>
                  <c:y val="0.17301808216979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53941533170423E-2"/>
                  <c:y val="0.15677090003502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26.7</c:v>
                </c:pt>
                <c:pt idx="1">
                  <c:v>26</c:v>
                </c:pt>
                <c:pt idx="2">
                  <c:v>24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30971520"/>
        <c:axId val="130973056"/>
        <c:axId val="131012352"/>
      </c:bar3DChart>
      <c:catAx>
        <c:axId val="13097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973056"/>
        <c:crosses val="autoZero"/>
        <c:auto val="0"/>
        <c:lblAlgn val="ctr"/>
        <c:lblOffset val="100"/>
        <c:noMultiLvlLbl val="0"/>
      </c:catAx>
      <c:valAx>
        <c:axId val="130973056"/>
        <c:scaling>
          <c:orientation val="minMax"/>
          <c:max val="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130971520"/>
        <c:crosses val="autoZero"/>
        <c:crossBetween val="between"/>
        <c:majorUnit val="10"/>
      </c:valAx>
      <c:serAx>
        <c:axId val="131012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097305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288185699930898E-3"/>
                  <c:y val="0.24948744149696786"/>
                </c:manualLayout>
              </c:layout>
              <c:numFmt formatCode="#,##0.0" sourceLinked="0"/>
              <c:spPr>
                <a:noFill/>
                <a:ln w="28080">
                  <a:noFill/>
                </a:ln>
              </c:spPr>
              <c:txPr>
                <a:bodyPr/>
                <a:lstStyle/>
                <a:p>
                  <a:pPr>
                    <a:defRPr sz="117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93503235979741E-2"/>
                  <c:y val="0.10833490524370011"/>
                </c:manualLayout>
              </c:layout>
              <c:tx>
                <c:rich>
                  <a:bodyPr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22313706531946E-2"/>
                  <c:y val="0.104432710085338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34658773086569E-2"/>
                  <c:y val="0.10778251858229491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113.4</c:v>
                </c:pt>
                <c:pt idx="1">
                  <c:v>22.9</c:v>
                </c:pt>
                <c:pt idx="2">
                  <c:v>22.9</c:v>
                </c:pt>
                <c:pt idx="3">
                  <c:v>22.9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31408256"/>
        <c:axId val="131409792"/>
        <c:axId val="130994624"/>
      </c:bar3DChart>
      <c:catAx>
        <c:axId val="1314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1409792"/>
        <c:crosses val="autoZero"/>
        <c:auto val="0"/>
        <c:lblAlgn val="ctr"/>
        <c:lblOffset val="100"/>
        <c:noMultiLvlLbl val="0"/>
      </c:catAx>
      <c:valAx>
        <c:axId val="131409792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31408256"/>
        <c:crosses val="autoZero"/>
        <c:crossBetween val="between"/>
        <c:majorUnit val="10"/>
        <c:minorUnit val="1"/>
      </c:valAx>
      <c:serAx>
        <c:axId val="13099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3140979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6311641895762"/>
          <c:y val="5.590700451543083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70658295639E-2"/>
                  <c:y val="0.2163689965294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31.6</c:v>
                </c:pt>
                <c:pt idx="1">
                  <c:v>30.8</c:v>
                </c:pt>
                <c:pt idx="2">
                  <c:v>30.8</c:v>
                </c:pt>
                <c:pt idx="3">
                  <c:v>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1501056"/>
        <c:axId val="131502848"/>
        <c:axId val="131011456"/>
      </c:bar3DChart>
      <c:catAx>
        <c:axId val="13150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1502848"/>
        <c:crosses val="autoZero"/>
        <c:auto val="0"/>
        <c:lblAlgn val="ctr"/>
        <c:lblOffset val="100"/>
        <c:noMultiLvlLbl val="0"/>
      </c:catAx>
      <c:valAx>
        <c:axId val="131502848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31501056"/>
        <c:crosses val="autoZero"/>
        <c:crossBetween val="between"/>
      </c:valAx>
      <c:serAx>
        <c:axId val="131011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1502848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7987415464043198E-2"/>
          <c:w val="0.85735336573558096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17713639796E-2"/>
                  <c:y val="0.14661115542889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17387216989576E-2"/>
                  <c:y val="0.16222301599914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628354983646E-2"/>
                  <c:y val="0.25629921138348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71419869840474E-2"/>
                  <c:y val="0.20576048029847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00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74.900000000000006</c:v>
                </c:pt>
                <c:pt idx="1">
                  <c:v>82.6</c:v>
                </c:pt>
                <c:pt idx="2">
                  <c:v>113.8</c:v>
                </c:pt>
                <c:pt idx="3">
                  <c:v>96.7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1086208"/>
        <c:axId val="131087744"/>
        <c:axId val="130996416"/>
      </c:bar3DChart>
      <c:catAx>
        <c:axId val="13108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1087744"/>
        <c:crosses val="autoZero"/>
        <c:auto val="0"/>
        <c:lblAlgn val="ctr"/>
        <c:lblOffset val="100"/>
        <c:noMultiLvlLbl val="0"/>
      </c:catAx>
      <c:valAx>
        <c:axId val="131087744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3"/>
        </c:spPr>
        <c:txPr>
          <a:bodyPr/>
          <a:lstStyle/>
          <a:p>
            <a:pPr>
              <a:defRPr sz="1196" baseline="0">
                <a:latin typeface="Arial Narrow" panose="020B0606020202030204" pitchFamily="34" charset="0"/>
              </a:defRPr>
            </a:pPr>
            <a:endParaRPr lang="ru-RU"/>
          </a:p>
        </c:txPr>
        <c:crossAx val="131086208"/>
        <c:crosses val="autoZero"/>
        <c:crossBetween val="between"/>
        <c:majorUnit val="20"/>
        <c:minorUnit val="10"/>
      </c:valAx>
      <c:serAx>
        <c:axId val="130996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8774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80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084076575736089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1948073309757133E-4"/>
                  <c:y val="0.2021237451953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39541707620204E-2"/>
                  <c:y val="0.15917677351942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72,6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4775929269093E-3"/>
                  <c:y val="0.16089823487703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16954678595481E-2"/>
                  <c:y val="0.16117065343135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34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86.2</c:v>
                </c:pt>
                <c:pt idx="1">
                  <c:v>72.599999999999994</c:v>
                </c:pt>
                <c:pt idx="2">
                  <c:v>72.599999999999994</c:v>
                </c:pt>
                <c:pt idx="3">
                  <c:v>72.599999999999994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30475520"/>
        <c:axId val="130477056"/>
        <c:axId val="130997760"/>
      </c:bar3DChart>
      <c:catAx>
        <c:axId val="13047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477056"/>
        <c:crosses val="autoZero"/>
        <c:auto val="0"/>
        <c:lblAlgn val="ctr"/>
        <c:lblOffset val="100"/>
        <c:noMultiLvlLbl val="0"/>
      </c:catAx>
      <c:valAx>
        <c:axId val="13047705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30475520"/>
        <c:crosses val="autoZero"/>
        <c:crossBetween val="between"/>
      </c:valAx>
      <c:serAx>
        <c:axId val="130997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30477056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7159221536282381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543789784897578E-2"/>
                  <c:y val="0.185800119426567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9094337345763E-2"/>
                  <c:y val="0.23080997134688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21851147916855E-2"/>
                  <c:y val="0.15342225006441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0.1469729839823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89.2</c:v>
                </c:pt>
                <c:pt idx="1">
                  <c:v>100.9</c:v>
                </c:pt>
                <c:pt idx="2">
                  <c:v>60.6</c:v>
                </c:pt>
                <c:pt idx="3">
                  <c:v>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30535808"/>
        <c:axId val="130537344"/>
        <c:axId val="131093376"/>
      </c:bar3DChart>
      <c:catAx>
        <c:axId val="13053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537344"/>
        <c:crosses val="autoZero"/>
        <c:auto val="0"/>
        <c:lblAlgn val="ctr"/>
        <c:lblOffset val="100"/>
        <c:noMultiLvlLbl val="0"/>
      </c:catAx>
      <c:valAx>
        <c:axId val="13053734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130535808"/>
        <c:crosses val="autoZero"/>
        <c:crossBetween val="between"/>
        <c:majorUnit val="20"/>
      </c:valAx>
      <c:serAx>
        <c:axId val="131093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053734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893432206165579E-3"/>
                  <c:y val="0.16487749904867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991408834118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310964665190553E-3"/>
                  <c:y val="0.2118438076281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932E-2"/>
                  <c:y val="0.19984808125750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29.2</c:v>
                </c:pt>
                <c:pt idx="1">
                  <c:v>31.7</c:v>
                </c:pt>
                <c:pt idx="2">
                  <c:v>32.700000000000003</c:v>
                </c:pt>
                <c:pt idx="3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0675456"/>
        <c:axId val="130676992"/>
        <c:axId val="131095616"/>
      </c:bar3DChart>
      <c:catAx>
        <c:axId val="13067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676992"/>
        <c:crosses val="autoZero"/>
        <c:auto val="0"/>
        <c:lblAlgn val="ctr"/>
        <c:lblOffset val="100"/>
        <c:noMultiLvlLbl val="0"/>
      </c:catAx>
      <c:valAx>
        <c:axId val="130676992"/>
        <c:scaling>
          <c:orientation val="minMax"/>
          <c:max val="35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30675456"/>
        <c:crosses val="autoZero"/>
        <c:crossBetween val="between"/>
      </c:valAx>
      <c:serAx>
        <c:axId val="131095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30676992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4076008995296"/>
          <c:y val="3.3731945658029318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467830542662E-2"/>
                  <c:y val="0.13025390332123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23610771803882E-2"/>
                  <c:y val="0.28264031550324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0170071223197E-2"/>
                  <c:y val="7.203313153789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296224606769E-2"/>
                  <c:y val="6.35487199300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36">
                <a:noFill/>
              </a:ln>
            </c:spPr>
            <c:txPr>
              <a:bodyPr anchor="ctr" anchorCtr="0"/>
              <a:lstStyle/>
              <a:p>
                <a:pPr>
                  <a:defRPr sz="128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</c:v>
                </c:pt>
                <c:pt idx="1">
                  <c:v>33.200000000000003</c:v>
                </c:pt>
                <c:pt idx="2">
                  <c:v>2.5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1349888"/>
        <c:axId val="132064384"/>
        <c:axId val="131096064"/>
      </c:bar3DChart>
      <c:catAx>
        <c:axId val="13134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2064384"/>
        <c:crosses val="autoZero"/>
        <c:auto val="0"/>
        <c:lblAlgn val="ctr"/>
        <c:lblOffset val="100"/>
        <c:noMultiLvlLbl val="0"/>
      </c:catAx>
      <c:valAx>
        <c:axId val="132064384"/>
        <c:scaling>
          <c:orientation val="minMax"/>
          <c:max val="35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372"/>
        </c:spPr>
        <c:txPr>
          <a:bodyPr/>
          <a:lstStyle/>
          <a:p>
            <a:pPr>
              <a:defRPr sz="1282" baseline="0">
                <a:latin typeface="Arial Narrow" panose="020B0606020202030204" pitchFamily="34" charset="0"/>
              </a:defRPr>
            </a:pPr>
            <a:endParaRPr lang="ru-RU"/>
          </a:p>
        </c:txPr>
        <c:crossAx val="131349888"/>
        <c:crosses val="autoZero"/>
        <c:crossBetween val="between"/>
        <c:majorUnit val="5"/>
        <c:minorUnit val="2.5"/>
      </c:valAx>
      <c:serAx>
        <c:axId val="131096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2064384"/>
        <c:crosses val="autoZero"/>
      </c:ser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rgbClr val="FFFFD9"/>
    </a:solidFill>
    <a:ln w="5646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035971904852282E-2"/>
                  <c:y val="-1.17505892973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30151168929759E-2"/>
                  <c:y val="-1.592356687898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792640774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16765.599999999999</c:v>
                </c:pt>
                <c:pt idx="1">
                  <c:v>15553.1</c:v>
                </c:pt>
                <c:pt idx="2">
                  <c:v>15140.8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9.554140127388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634448058115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47613376697323E-2"/>
                  <c:y val="-1.910828025477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7458</c:v>
                </c:pt>
                <c:pt idx="1">
                  <c:v>7778.3</c:v>
                </c:pt>
                <c:pt idx="2">
                  <c:v>8159.8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8882272813539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307,6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82939718809763E-2"/>
                  <c:y val="-6.3694267515923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smtClean="0"/>
                      <a:t>774,8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677240800968501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981,0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9307.6</c:v>
                </c:pt>
                <c:pt idx="1">
                  <c:v>7774.8</c:v>
                </c:pt>
                <c:pt idx="2">
                  <c:v>6981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31922176"/>
        <c:axId val="131813376"/>
        <c:axId val="0"/>
      </c:bar3DChart>
      <c:catAx>
        <c:axId val="13192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1813376"/>
        <c:crosses val="autoZero"/>
        <c:auto val="0"/>
        <c:lblAlgn val="ctr"/>
        <c:lblOffset val="100"/>
        <c:noMultiLvlLbl val="0"/>
      </c:catAx>
      <c:valAx>
        <c:axId val="1318133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1922176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0"/>
      <c:rotY val="110"/>
      <c:rAngAx val="0"/>
      <c:perspective val="30"/>
    </c:view3D>
    <c:floor>
      <c:thickness val="0"/>
    </c:floor>
    <c:sideWall>
      <c:thickness val="0"/>
      <c:spPr>
        <a:noFill/>
        <a:ln w="25380">
          <a:noFill/>
        </a:ln>
      </c:spPr>
    </c:sideWall>
    <c:backWall>
      <c:thickness val="0"/>
      <c:spPr>
        <a:noFill/>
        <a:ln w="25380">
          <a:noFill/>
        </a:ln>
      </c:spPr>
    </c:backWall>
    <c:plotArea>
      <c:layout>
        <c:manualLayout>
          <c:layoutTarget val="inner"/>
          <c:xMode val="edge"/>
          <c:yMode val="edge"/>
          <c:x val="2.6577382400747498E-2"/>
          <c:y val="4.3339596652095073E-2"/>
          <c:w val="0.92596076293924323"/>
          <c:h val="0.91058375545336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832997544033819E-2"/>
                  <c:y val="1.7993704753625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2517511330861151E-2"/>
                  <c:y val="-5.75798388954645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layout>
                <c:manualLayout>
                  <c:x val="0.28182941903584663"/>
                  <c:y val="4.31848791715984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12823.6</c:v>
                </c:pt>
                <c:pt idx="1">
                  <c:v>2599.1</c:v>
                </c:pt>
                <c:pt idx="2">
                  <c:v>1710.6</c:v>
                </c:pt>
                <c:pt idx="4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61,0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52,0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47,4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45,6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61</c:v>
                </c:pt>
                <c:pt idx="1">
                  <c:v>52</c:v>
                </c:pt>
                <c:pt idx="2">
                  <c:v>47.4</c:v>
                </c:pt>
                <c:pt idx="3">
                  <c:v>45.6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936059912619329E-3"/>
                  <c:y val="1.7792284634940862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7 468,2</a:t>
                    </a:r>
                    <a:r>
                      <a:rPr lang="ru-RU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0" dirty="0" smtClean="0"/>
                      <a:t>39,0%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968029956309521E-3"/>
                  <c:y val="-6.604550153774130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8 053,4</a:t>
                    </a:r>
                  </a:p>
                  <a:p>
                    <a:r>
                      <a:rPr lang="ru-RU" sz="1400" dirty="0" smtClean="0"/>
                      <a:t>48,0%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934801328762491E-3"/>
                  <c:y val="-6.476589270271852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8 180,8</a:t>
                    </a:r>
                  </a:p>
                  <a:p>
                    <a:r>
                      <a:rPr lang="ru-RU" sz="1400" dirty="0" smtClean="0"/>
                      <a:t>52,6%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8 231,6</a:t>
                    </a:r>
                  </a:p>
                  <a:p>
                    <a:r>
                      <a:rPr lang="en-US" sz="1400" dirty="0" smtClean="0"/>
                      <a:t>5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39</c:v>
                </c:pt>
                <c:pt idx="1">
                  <c:v>48</c:v>
                </c:pt>
                <c:pt idx="2">
                  <c:v>52.6</c:v>
                </c:pt>
                <c:pt idx="3">
                  <c:v>54.4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32699264"/>
        <c:axId val="132700800"/>
        <c:axId val="0"/>
      </c:bar3DChart>
      <c:catAx>
        <c:axId val="13269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2700800"/>
        <c:crosses val="autoZero"/>
        <c:auto val="1"/>
        <c:lblAlgn val="ctr"/>
        <c:lblOffset val="100"/>
        <c:noMultiLvlLbl val="0"/>
      </c:catAx>
      <c:valAx>
        <c:axId val="132700800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3269926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rgbClr val="8EB4E3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E46C0A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426116589455303"/>
                  <c:y val="-0.1011521907246693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                 </a:t>
                    </a:r>
                    <a:r>
                      <a:rPr lang="ru-RU" dirty="0"/>
                      <a:t>(1 </a:t>
                    </a:r>
                    <a:r>
                      <a:rPr lang="en-US" dirty="0" smtClean="0"/>
                      <a:t>511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                 (7</a:t>
                    </a:r>
                    <a:r>
                      <a:rPr lang="en-US" dirty="0" smtClean="0"/>
                      <a:t>12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70329019647545E-2"/>
                  <c:y val="6.76122256084293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513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2,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39278612624519E-2"/>
                  <c:y val="2.6164828555136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1664841804552928"/>
                  <c:y val="9.058043724215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497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млн.руб.)
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338020892645357E-2"/>
                  <c:y val="-0.104349757119311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                             (11 156,2 млн.руб.)</c:v>
                </c:pt>
                <c:pt idx="1">
                  <c:v>Жилищно-коммунальное хозяйство                          (1 929,5 млн.руб.)</c:v>
                </c:pt>
                <c:pt idx="2">
                  <c:v>Общегосударственные вопросы (1 511,7 млн.руб.)</c:v>
                </c:pt>
                <c:pt idx="3">
                  <c:v>Социальная политика (712,7 млн.руб.)</c:v>
                </c:pt>
                <c:pt idx="4">
                  <c:v>Культура                       (513,8 млн.руб.)</c:v>
                </c:pt>
                <c:pt idx="5">
                  <c:v>Национальная экономика                 (714,1 млн.руб.)</c:v>
                </c:pt>
                <c:pt idx="6">
                  <c:v>Другие расходы (497,5 млн.руб.)</c:v>
                </c:pt>
                <c:pt idx="7">
                  <c:v>Физическая культура и спорт                              (350,8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64.166631432922259</c:v>
                </c:pt>
                <c:pt idx="1">
                  <c:v>11.098075025104725</c:v>
                </c:pt>
                <c:pt idx="2">
                  <c:v>8.6947105262375359</c:v>
                </c:pt>
                <c:pt idx="3">
                  <c:v>4.0990734049583253</c:v>
                </c:pt>
                <c:pt idx="4">
                  <c:v>2.9549843079322549</c:v>
                </c:pt>
                <c:pt idx="5">
                  <c:v>4.1070360107119708</c:v>
                </c:pt>
                <c:pt idx="6">
                  <c:v>2.8616215476210036</c:v>
                </c:pt>
                <c:pt idx="7">
                  <c:v>2.017867169345362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(11 156,2 млн.руб.)</c:v>
                </c:pt>
                <c:pt idx="1">
                  <c:v>Жилищно-коммунальное хозяйство                          (1 929,5 млн.руб.)</c:v>
                </c:pt>
                <c:pt idx="2">
                  <c:v>Общегосударственные вопросы (1 511,7 млн.руб.)</c:v>
                </c:pt>
                <c:pt idx="3">
                  <c:v>Социальная политика (712,7 млн.руб.)</c:v>
                </c:pt>
                <c:pt idx="4">
                  <c:v>Культура                       (513,8 млн.руб.)</c:v>
                </c:pt>
                <c:pt idx="5">
                  <c:v>Национальная экономика                 (714,1 млн.руб.)</c:v>
                </c:pt>
                <c:pt idx="6">
                  <c:v>Другие расходы (497,5 млн.руб.)</c:v>
                </c:pt>
                <c:pt idx="7">
                  <c:v>Физическая культура и спорт                              (350,8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11156182.699999999</c:v>
                </c:pt>
                <c:pt idx="1">
                  <c:v>1929541.1</c:v>
                </c:pt>
                <c:pt idx="2">
                  <c:v>1511685.7</c:v>
                </c:pt>
                <c:pt idx="3">
                  <c:v>712675.9</c:v>
                </c:pt>
                <c:pt idx="4">
                  <c:v>513761.5</c:v>
                </c:pt>
                <c:pt idx="5">
                  <c:v>714060.3</c:v>
                </c:pt>
                <c:pt idx="6">
                  <c:v>497529.2</c:v>
                </c:pt>
                <c:pt idx="7">
                  <c:v>350831.8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(11 156,2 млн.руб.)</c:v>
                </c:pt>
                <c:pt idx="1">
                  <c:v>Жилищно-коммунальное хозяйство                          (1 929,5 млн.руб.)</c:v>
                </c:pt>
                <c:pt idx="2">
                  <c:v>Общегосударственные вопросы (1 511,7 млн.руб.)</c:v>
                </c:pt>
                <c:pt idx="3">
                  <c:v>Социальная политика (712,7 млн.руб.)</c:v>
                </c:pt>
                <c:pt idx="4">
                  <c:v>Культура                       (513,8 млн.руб.)</c:v>
                </c:pt>
                <c:pt idx="5">
                  <c:v>Национальная экономика                 (714,1 млн.руб.)</c:v>
                </c:pt>
                <c:pt idx="6">
                  <c:v>Другие расходы (497,5 млн.руб.)</c:v>
                </c:pt>
                <c:pt idx="7">
                  <c:v>Физическая культура и спорт                              (350,8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17386268.300000001</c:v>
                </c:pt>
                <c:pt idx="1">
                  <c:v>17386268.300000001</c:v>
                </c:pt>
                <c:pt idx="2">
                  <c:v>17386268.300000001</c:v>
                </c:pt>
                <c:pt idx="3">
                  <c:v>17386268.300000001</c:v>
                </c:pt>
                <c:pt idx="4">
                  <c:v>17386268.300000001</c:v>
                </c:pt>
                <c:pt idx="5">
                  <c:v>17386268.300000001</c:v>
                </c:pt>
                <c:pt idx="6">
                  <c:v>17386268.300000001</c:v>
                </c:pt>
                <c:pt idx="7">
                  <c:v>17386268.300000001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rgbClr val="558ED5"/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2024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28066009999102"/>
                  <c:y val="-7.04693054933861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73.2</c:v>
                </c:pt>
                <c:pt idx="1">
                  <c:v>26.799999999999997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2026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95667270968265E-2"/>
          <c:y val="5.6990188824874645E-2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4413546943261"/>
                  <c:y val="1.0927419965525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70.900000000000006</c:v>
                </c:pt>
                <c:pt idx="1">
                  <c:v>29.099999999999994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2025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73575026136752"/>
                  <c:y val="-0.25101597912902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04395419192756"/>
                  <c:y val="-8.228799902174321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73.5</c:v>
                </c:pt>
                <c:pt idx="1">
                  <c:v>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519510921085726"/>
                  <c:y val="0.130716721178816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378242953046103E-2"/>
                  <c:y val="5.0310358929298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84.447447208753943</c:v>
                </c:pt>
                <c:pt idx="1">
                  <c:v>15.552552791246057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8357563616890464E-2"/>
                  <c:y val="0.17712122014602369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 b="1" dirty="0" smtClean="0"/>
                      <a:t>96,4%</a:t>
                    </a:r>
                    <a:endParaRPr lang="en-US" b="1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8850433368383"/>
                  <c:y val="4.2219059832547708E-3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dirty="0" smtClean="0"/>
                      <a:t>3,6%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96.429578126468101</c:v>
                </c:pt>
                <c:pt idx="1">
                  <c:v>3.5704218735318989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3980443880283217E-2"/>
          <c:y val="0.79851284718393445"/>
          <c:w val="0.8844733136317658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2"/>
              <c:layout>
                <c:manualLayout>
                  <c:x val="-5.6881627088515588E-2"/>
                  <c:y val="0.16830772873483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3774.3</c:v>
                </c:pt>
                <c:pt idx="1">
                  <c:v>4507.6000000000004</c:v>
                </c:pt>
                <c:pt idx="2">
                  <c:v>5321.5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27264"/>
        <c:axId val="153629056"/>
      </c:lineChart>
      <c:catAx>
        <c:axId val="153627264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53629056"/>
        <c:crossesAt val="0"/>
        <c:auto val="1"/>
        <c:lblAlgn val="ctr"/>
        <c:lblOffset val="100"/>
        <c:tickLblSkip val="1"/>
        <c:noMultiLvlLbl val="0"/>
      </c:catAx>
      <c:valAx>
        <c:axId val="153629056"/>
        <c:scaling>
          <c:orientation val="minMax"/>
          <c:max val="6000"/>
          <c:min val="3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\ ##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53627264"/>
        <c:crossesAt val="1"/>
        <c:crossBetween val="between"/>
        <c:majorUnit val="2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3652194609175113E-2"/>
                  <c:y val="0.17328308433132389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91,4%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75957476348212"/>
                  <c:y val="3.1928896591304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91.436684710267102</c:v>
                </c:pt>
                <c:pt idx="1">
                  <c:v>8.5633152897328948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8942660504968365E-2"/>
          <c:y val="0.81505316779699422"/>
          <c:w val="0.8995866637577103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609618183061905E-2"/>
                  <c:y val="8.2452786773000483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64.683781762760589</c:v>
                </c:pt>
                <c:pt idx="1">
                  <c:v>12.089106905886622</c:v>
                </c:pt>
                <c:pt idx="2">
                  <c:v>13.10686804843845</c:v>
                </c:pt>
                <c:pt idx="3">
                  <c:v>7.9865848812318427</c:v>
                </c:pt>
                <c:pt idx="4">
                  <c:v>1.4257967272877268</c:v>
                </c:pt>
                <c:pt idx="5">
                  <c:v>0.70786167439477965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4362604</c:v>
                </c:pt>
                <c:pt idx="1">
                  <c:v>815351</c:v>
                </c:pt>
                <c:pt idx="2">
                  <c:v>883994</c:v>
                </c:pt>
                <c:pt idx="3">
                  <c:v>538656</c:v>
                </c:pt>
                <c:pt idx="4">
                  <c:v>96163</c:v>
                </c:pt>
                <c:pt idx="5">
                  <c:v>47741.8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6744509.7999999998</c:v>
                </c:pt>
                <c:pt idx="1">
                  <c:v>6744509.7999999998</c:v>
                </c:pt>
                <c:pt idx="2">
                  <c:v>6744509.7999999998</c:v>
                </c:pt>
                <c:pt idx="3">
                  <c:v>6744509.7999999998</c:v>
                </c:pt>
                <c:pt idx="4">
                  <c:v>6744509.7999999998</c:v>
                </c:pt>
                <c:pt idx="5">
                  <c:v>6744509.7999999998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2140107718877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24530105669876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6056048318E-2"/>
                  <c:y val="0.27048034423206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2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3305.9</c:v>
                </c:pt>
                <c:pt idx="1">
                  <c:v>4362.6000000000004</c:v>
                </c:pt>
                <c:pt idx="2">
                  <c:v>4683.7</c:v>
                </c:pt>
                <c:pt idx="3">
                  <c:v>5045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70"/>
        <c:shape val="cylinder"/>
        <c:axId val="121996800"/>
        <c:axId val="121998336"/>
        <c:axId val="120833792"/>
      </c:bar3DChart>
      <c:catAx>
        <c:axId val="12199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1998336"/>
        <c:crosses val="autoZero"/>
        <c:auto val="0"/>
        <c:lblAlgn val="ctr"/>
        <c:lblOffset val="100"/>
        <c:noMultiLvlLbl val="0"/>
      </c:catAx>
      <c:valAx>
        <c:axId val="121998336"/>
        <c:scaling>
          <c:orientation val="minMax"/>
          <c:max val="50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121996800"/>
        <c:crosses val="autoZero"/>
        <c:crossBetween val="between"/>
        <c:majorUnit val="1000"/>
        <c:minorUnit val="200"/>
      </c:valAx>
      <c:serAx>
        <c:axId val="120833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1998336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3761578471576"/>
          <c:y val="4.1706817316980359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6061812988851E-3"/>
                  <c:y val="0.16116031964405936"/>
                </c:manualLayout>
              </c:layout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 rot="0" anchor="ctr" anchorCtr="0"/>
                <a:lstStyle/>
                <a:p>
                  <a:pPr>
                    <a:defRPr sz="128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4709627374645085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</a:p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815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2262447677311718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789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830990344177035E-3"/>
                  <c:y val="0.103193220735883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764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97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923.7</c:v>
                </c:pt>
                <c:pt idx="1">
                  <c:v>815.3</c:v>
                </c:pt>
                <c:pt idx="2">
                  <c:v>789.5</c:v>
                </c:pt>
                <c:pt idx="3">
                  <c:v>764.6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2295808"/>
        <c:axId val="122297344"/>
        <c:axId val="120835136"/>
      </c:bar3DChart>
      <c:catAx>
        <c:axId val="12229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2297344"/>
        <c:crosses val="autoZero"/>
        <c:auto val="0"/>
        <c:lblAlgn val="ctr"/>
        <c:lblOffset val="100"/>
        <c:noMultiLvlLbl val="0"/>
      </c:catAx>
      <c:valAx>
        <c:axId val="122297344"/>
        <c:scaling>
          <c:orientation val="minMax"/>
          <c:max val="950"/>
          <c:min val="70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122295808"/>
        <c:crosses val="autoZero"/>
        <c:crossBetween val="between"/>
        <c:minorUnit val="50"/>
      </c:valAx>
      <c:serAx>
        <c:axId val="120835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2229734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8972440832856"/>
          <c:y val="4.760752009090049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490084272543322E-2"/>
                  <c:y val="0.190702374297701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5863360046213E-2"/>
                  <c:y val="0.222759275648946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884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67977775713809E-2"/>
                  <c:y val="0.2334138737799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88014046676E-2"/>
                  <c:y val="0.24232192591567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796.4</c:v>
                </c:pt>
                <c:pt idx="1">
                  <c:v>884</c:v>
                </c:pt>
                <c:pt idx="2">
                  <c:v>908</c:v>
                </c:pt>
                <c:pt idx="3">
                  <c:v>931.4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05285504"/>
        <c:axId val="105287040"/>
        <c:axId val="120835584"/>
      </c:bar3DChart>
      <c:catAx>
        <c:axId val="10528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05287040"/>
        <c:crosses val="autoZero"/>
        <c:auto val="0"/>
        <c:lblAlgn val="ctr"/>
        <c:lblOffset val="100"/>
        <c:noMultiLvlLbl val="0"/>
      </c:catAx>
      <c:valAx>
        <c:axId val="105287040"/>
        <c:scaling>
          <c:orientation val="minMax"/>
          <c:max val="1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105285504"/>
        <c:crosses val="autoZero"/>
        <c:crossBetween val="between"/>
        <c:majorUnit val="200"/>
      </c:valAx>
      <c:serAx>
        <c:axId val="120835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5287040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372493623639671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426925757944766E-3"/>
                  <c:y val="0.1857920758681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621414433646E-2"/>
                  <c:y val="0.19163561715128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30948565861807E-2"/>
                  <c:y val="0.22199828448616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349116505378E-2"/>
                  <c:y val="0.24982700295877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94.7</c:v>
                </c:pt>
                <c:pt idx="1">
                  <c:v>96.2</c:v>
                </c:pt>
                <c:pt idx="2">
                  <c:v>102.8</c:v>
                </c:pt>
                <c:pt idx="3">
                  <c:v>109.5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gapDepth val="129"/>
        <c:shape val="cylinder"/>
        <c:axId val="105342464"/>
        <c:axId val="105344000"/>
        <c:axId val="105301760"/>
      </c:bar3DChart>
      <c:catAx>
        <c:axId val="10534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05344000"/>
        <c:crosses val="autoZero"/>
        <c:auto val="0"/>
        <c:lblAlgn val="ctr"/>
        <c:lblOffset val="100"/>
        <c:noMultiLvlLbl val="0"/>
      </c:catAx>
      <c:valAx>
        <c:axId val="105344000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105342464"/>
        <c:crosses val="autoZero"/>
        <c:crossBetween val="between"/>
        <c:majorUnit val="20"/>
      </c:valAx>
      <c:serAx>
        <c:axId val="105301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0534400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8196706276939"/>
          <c:y val="4.2103445247782686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917263877788E-2"/>
                  <c:y val="0.19461727600035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25861985188654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55224232578248E-3"/>
                  <c:y val="0.341955331791704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94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538.70000000000005</c:v>
                </c:pt>
                <c:pt idx="1">
                  <c:v>563</c:v>
                </c:pt>
                <c:pt idx="2">
                  <c:v>594.70000000000005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9296256"/>
        <c:axId val="129297792"/>
        <c:axId val="116142528"/>
      </c:bar3DChart>
      <c:catAx>
        <c:axId val="12929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297792"/>
        <c:crosses val="autoZero"/>
        <c:auto val="0"/>
        <c:lblAlgn val="ctr"/>
        <c:lblOffset val="100"/>
        <c:noMultiLvlLbl val="0"/>
      </c:catAx>
      <c:valAx>
        <c:axId val="129297792"/>
        <c:scaling>
          <c:orientation val="minMax"/>
          <c:max val="6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129296256"/>
        <c:crosses val="autoZero"/>
        <c:crossBetween val="between"/>
        <c:majorUnit val="50"/>
      </c:valAx>
      <c:serAx>
        <c:axId val="11614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297792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0.25894</cdr:x>
      <cdr:y>0.13018</cdr:y>
    </cdr:from>
    <cdr:to>
      <cdr:x>0.2768</cdr:x>
      <cdr:y>0.18572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506323"/>
          <a:ext cx="144032" cy="216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0.45538</cdr:x>
      <cdr:y>0.11167</cdr:y>
    </cdr:from>
    <cdr:to>
      <cdr:x>0.47373</cdr:x>
      <cdr:y>0.16044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72408" y="434315"/>
          <a:ext cx="147984" cy="1896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0.65182</cdr:x>
      <cdr:y>0.09315</cdr:y>
    </cdr:from>
    <cdr:to>
      <cdr:x>0.66968</cdr:x>
      <cdr:y>0.14869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256584" y="362307"/>
          <a:ext cx="144032" cy="216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0.2768</cdr:x>
      <cdr:y>0.13605</cdr:y>
    </cdr:from>
    <cdr:to>
      <cdr:x>0.45538</cdr:x>
      <cdr:y>0.15795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32254" y="529157"/>
          <a:ext cx="1440154" cy="8517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0.47373</cdr:x>
      <cdr:y>0.12092</cdr:y>
    </cdr:from>
    <cdr:to>
      <cdr:x>0.65182</cdr:x>
      <cdr:y>0.13605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820392" y="470303"/>
          <a:ext cx="1436210" cy="5885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0.22323</cdr:x>
      <cdr:y>0.03761</cdr:y>
    </cdr:from>
    <cdr:to>
      <cdr:x>0.31296</cdr:x>
      <cdr:y>0.11166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00200" y="146283"/>
          <a:ext cx="723628" cy="288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7</a:t>
          </a:r>
          <a:r>
            <a:rPr lang="ru-RU" sz="1350" b="1" dirty="0" smtClean="0">
              <a:latin typeface="Arial Narrow" panose="020B0606020202030204" pitchFamily="34" charset="0"/>
            </a:rPr>
            <a:t> 458,0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0.42859</cdr:x>
      <cdr:y>0.0191</cdr:y>
    </cdr:from>
    <cdr:to>
      <cdr:x>0.51406</cdr:x>
      <cdr:y>0.09316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456384" y="74275"/>
          <a:ext cx="689272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7</a:t>
          </a:r>
          <a:r>
            <a:rPr lang="ru-RU" sz="1350" b="1" dirty="0" smtClean="0">
              <a:latin typeface="Arial Narrow" panose="020B0606020202030204" pitchFamily="34" charset="0"/>
            </a:rPr>
            <a:t> 778,3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0.62503</cdr:x>
      <cdr:y>0.00058</cdr:y>
    </cdr:from>
    <cdr:to>
      <cdr:x>0.7105</cdr:x>
      <cdr:y>0.07464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40560" y="2267"/>
          <a:ext cx="689273" cy="2880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8</a:t>
          </a:r>
          <a:r>
            <a:rPr lang="ru-RU" sz="1350" b="1" dirty="0" smtClean="0">
              <a:latin typeface="Arial Narrow" panose="020B0606020202030204" pitchFamily="34" charset="0"/>
            </a:rPr>
            <a:t> 159,8</a:t>
          </a:r>
        </a:p>
        <a:p xmlns:a="http://schemas.openxmlformats.org/drawingml/2006/main"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16 765,6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19 144,0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млн.руб.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0.61392</cdr:x>
      <cdr:y>0.04124</cdr:y>
    </cdr:from>
    <cdr:to>
      <cdr:x>0.87811</cdr:x>
      <cdr:y>0.1606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62665" y="184780"/>
          <a:ext cx="2092565" cy="534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202</a:t>
          </a:r>
          <a:r>
            <a:rPr lang="en-US" sz="2800" b="1" dirty="0" smtClean="0">
              <a:latin typeface="Arial Narrow" panose="020B0606020202030204" pitchFamily="34" charset="0"/>
            </a:rPr>
            <a:t>4</a:t>
          </a:r>
          <a:r>
            <a:rPr lang="ru-RU" sz="2800" b="1" dirty="0" smtClean="0">
              <a:latin typeface="Arial Narrow" panose="020B0606020202030204" pitchFamily="34" charset="0"/>
            </a:rPr>
            <a:t> год</a:t>
          </a:r>
          <a:endParaRPr lang="ru-RU" sz="2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7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6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707"/>
            <a:ext cx="5438775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8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5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3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3002186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5636102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321845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3564051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1063411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5954852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2139510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9918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757126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0327814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634594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0246627"/>
      </p:ext>
    </p:extLst>
  </p:cSld>
  <p:clrMapOvr>
    <a:masterClrMapping/>
  </p:clrMapOvr>
  <p:transition spd="slow">
    <p:circl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9070790"/>
      </p:ext>
    </p:extLst>
  </p:cSld>
  <p:clrMapOvr>
    <a:masterClrMapping/>
  </p:clrMapOvr>
  <p:transition spd="slow">
    <p:circl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72692"/>
      </p:ext>
    </p:extLst>
  </p:cSld>
  <p:clrMapOvr>
    <a:masterClrMapping/>
  </p:clrMapOvr>
  <p:transition spd="slow">
    <p:circl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3885045"/>
      </p:ext>
    </p:extLst>
  </p:cSld>
  <p:clrMapOvr>
    <a:masterClrMapping/>
  </p:clrMapOvr>
  <p:transition spd="slow">
    <p:circl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4091806"/>
      </p:ext>
    </p:extLst>
  </p:cSld>
  <p:clrMapOvr>
    <a:masterClrMapping/>
  </p:clrMapOvr>
  <p:transition spd="slow">
    <p:circl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980113"/>
      </p:ext>
    </p:extLst>
  </p:cSld>
  <p:clrMapOvr>
    <a:masterClrMapping/>
  </p:clrMapOvr>
  <p:transition spd="slow">
    <p:circl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145067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5166835"/>
      </p:ext>
    </p:extLst>
  </p:cSld>
  <p:clrMapOvr>
    <a:masterClrMapping/>
  </p:clrMapOvr>
  <p:transition spd="slow">
    <p:circl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611117"/>
      </p:ext>
    </p:extLst>
  </p:cSld>
  <p:clrMapOvr>
    <a:masterClrMapping/>
  </p:clrMapOvr>
  <p:transition spd="slow">
    <p:circl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3065907"/>
      </p:ext>
    </p:extLst>
  </p:cSld>
  <p:clrMapOvr>
    <a:masterClrMapping/>
  </p:clrMapOvr>
  <p:transition spd="slow">
    <p:circl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8502320"/>
      </p:ext>
    </p:extLst>
  </p:cSld>
  <p:clrMapOvr>
    <a:masterClrMapping/>
  </p:clrMapOvr>
  <p:transition spd="slow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130040"/>
      </p:ext>
    </p:extLst>
  </p:cSld>
  <p:clrMapOvr>
    <a:masterClrMapping/>
  </p:clrMapOvr>
  <p:transition advClick="0" advTm="1000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1436458"/>
      </p:ext>
    </p:extLst>
  </p:cSld>
  <p:clrMapOvr>
    <a:masterClrMapping/>
  </p:clrMapOvr>
  <p:transition advClick="0" advTm="1000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3608780"/>
      </p:ext>
    </p:extLst>
  </p:cSld>
  <p:clrMapOvr>
    <a:masterClrMapping/>
  </p:clrMapOvr>
  <p:transition advClick="0" advTm="1000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2981508"/>
      </p:ext>
    </p:extLst>
  </p:cSld>
  <p:clrMapOvr>
    <a:masterClrMapping/>
  </p:clrMapOvr>
  <p:transition advClick="0" advTm="1000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6868887"/>
      </p:ext>
    </p:extLst>
  </p:cSld>
  <p:clrMapOvr>
    <a:masterClrMapping/>
  </p:clrMapOvr>
  <p:transition advClick="0" advTm="1000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902005"/>
      </p:ext>
    </p:extLst>
  </p:cSld>
  <p:clrMapOvr>
    <a:masterClrMapping/>
  </p:clrMapOvr>
  <p:transition advClick="0" advTm="1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1126900"/>
      </p:ext>
    </p:extLst>
  </p:cSld>
  <p:clrMapOvr>
    <a:masterClrMapping/>
  </p:clrMapOvr>
  <p:transition advClick="0" advTm="1000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5451590"/>
      </p:ext>
    </p:extLst>
  </p:cSld>
  <p:clrMapOvr>
    <a:masterClrMapping/>
  </p:clrMapOvr>
  <p:transition advClick="0" advTm="1000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5996862"/>
      </p:ext>
    </p:extLst>
  </p:cSld>
  <p:clrMapOvr>
    <a:masterClrMapping/>
  </p:clrMapOvr>
  <p:transition advClick="0" advTm="1000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8629330"/>
      </p:ext>
    </p:extLst>
  </p:cSld>
  <p:clrMapOvr>
    <a:masterClrMapping/>
  </p:clrMapOvr>
  <p:transition advClick="0" advTm="1000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3522549"/>
      </p:ext>
    </p:extLst>
  </p:cSld>
  <p:clrMapOvr>
    <a:masterClrMapping/>
  </p:clrMapOvr>
  <p:transition advClick="0" advTm="1000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3838752"/>
      </p:ext>
    </p:extLst>
  </p:cSld>
  <p:clrMapOvr>
    <a:masterClrMapping/>
  </p:clrMapOvr>
  <p:transition advClick="0" advTm="1000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425467"/>
      </p:ext>
    </p:extLst>
  </p:cSld>
  <p:clrMapOvr>
    <a:masterClrMapping/>
  </p:clrMapOvr>
  <p:transition advClick="0" advTm="1000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3856147"/>
      </p:ext>
    </p:extLst>
  </p:cSld>
  <p:clrMapOvr>
    <a:masterClrMapping/>
  </p:clrMapOvr>
  <p:transition advClick="0" advTm="1000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7696026"/>
      </p:ext>
    </p:extLst>
  </p:cSld>
  <p:clrMapOvr>
    <a:masterClrMapping/>
  </p:clrMapOvr>
  <p:transition advClick="0" advTm="1000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255279"/>
      </p:ext>
    </p:extLst>
  </p:cSld>
  <p:clrMapOvr>
    <a:masterClrMapping/>
  </p:clrMapOvr>
  <p:transition advClick="0" advTm="1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1293754"/>
      </p:ext>
    </p:extLst>
  </p:cSld>
  <p:clrMapOvr>
    <a:masterClrMapping/>
  </p:clrMapOvr>
  <p:transition advClick="0" advTm="1000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48726"/>
      </p:ext>
    </p:extLst>
  </p:cSld>
  <p:clrMapOvr>
    <a:masterClrMapping/>
  </p:clrMapOvr>
  <p:transition advClick="0" advTm="1000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3587873"/>
      </p:ext>
    </p:extLst>
  </p:cSld>
  <p:clrMapOvr>
    <a:masterClrMapping/>
  </p:clrMapOvr>
  <p:transition advClick="0" advTm="1000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2687338"/>
      </p:ext>
    </p:extLst>
  </p:cSld>
  <p:clrMapOvr>
    <a:masterClrMapping/>
  </p:clrMapOvr>
  <p:transition advClick="0" advTm="1000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9064377"/>
      </p:ext>
    </p:extLst>
  </p:cSld>
  <p:clrMapOvr>
    <a:masterClrMapping/>
  </p:clrMapOvr>
  <p:transition advClick="0" advTm="1000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017049"/>
      </p:ext>
    </p:extLst>
  </p:cSld>
  <p:clrMapOvr>
    <a:masterClrMapping/>
  </p:clrMapOvr>
  <p:transition advClick="0" advTm="1000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927125"/>
      </p:ext>
    </p:extLst>
  </p:cSld>
  <p:clrMapOvr>
    <a:masterClrMapping/>
  </p:clrMapOvr>
  <p:transition spd="slow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9215648"/>
      </p:ext>
    </p:extLst>
  </p:cSld>
  <p:clrMapOvr>
    <a:masterClrMapping/>
  </p:clrMapOvr>
  <p:transition spd="slow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350807"/>
      </p:ext>
    </p:extLst>
  </p:cSld>
  <p:clrMapOvr>
    <a:masterClrMapping/>
  </p:clrMapOvr>
  <p:transition spd="slow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9001297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5141449"/>
      </p:ext>
    </p:extLst>
  </p:cSld>
  <p:clrMapOvr>
    <a:masterClrMapping/>
  </p:clrMapOvr>
  <p:transition spd="slow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102370"/>
      </p:ext>
    </p:extLst>
  </p:cSld>
  <p:clrMapOvr>
    <a:masterClrMapping/>
  </p:clrMapOvr>
  <p:transition spd="slow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2543964"/>
      </p:ext>
    </p:extLst>
  </p:cSld>
  <p:clrMapOvr>
    <a:masterClrMapping/>
  </p:clrMapOvr>
  <p:transition spd="slow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557268"/>
      </p:ext>
    </p:extLst>
  </p:cSld>
  <p:clrMapOvr>
    <a:masterClrMapping/>
  </p:clrMapOvr>
  <p:transition spd="slow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180459"/>
      </p:ext>
    </p:extLst>
  </p:cSld>
  <p:clrMapOvr>
    <a:masterClrMapping/>
  </p:clrMapOvr>
  <p:transition spd="slow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7807547"/>
      </p:ext>
    </p:extLst>
  </p:cSld>
  <p:clrMapOvr>
    <a:masterClrMapping/>
  </p:clrMapOvr>
  <p:transition spd="slow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271264"/>
      </p:ext>
    </p:extLst>
  </p:cSld>
  <p:clrMapOvr>
    <a:masterClrMapping/>
  </p:clrMapOvr>
  <p:transition spd="slow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5477739"/>
      </p:ext>
    </p:extLst>
  </p:cSld>
  <p:clrMapOvr>
    <a:masterClrMapping/>
  </p:clrMapOvr>
  <p:transition advClick="0" advTm="1000"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2374542"/>
      </p:ext>
    </p:extLst>
  </p:cSld>
  <p:clrMapOvr>
    <a:masterClrMapping/>
  </p:clrMapOvr>
  <p:transition advClick="0" advTm="1000"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0551654"/>
      </p:ext>
    </p:extLst>
  </p:cSld>
  <p:clrMapOvr>
    <a:masterClrMapping/>
  </p:clrMapOvr>
  <p:transition advClick="0" advTm="1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4231391"/>
      </p:ext>
    </p:extLst>
  </p:cSld>
  <p:clrMapOvr>
    <a:masterClrMapping/>
  </p:clrMapOvr>
  <p:transition advClick="0" advTm="1000"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6366033"/>
      </p:ext>
    </p:extLst>
  </p:cSld>
  <p:clrMapOvr>
    <a:masterClrMapping/>
  </p:clrMapOvr>
  <p:transition advClick="0" advTm="1000"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6976782"/>
      </p:ext>
    </p:extLst>
  </p:cSld>
  <p:clrMapOvr>
    <a:masterClrMapping/>
  </p:clrMapOvr>
  <p:transition advClick="0" advTm="1000"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3902378"/>
      </p:ext>
    </p:extLst>
  </p:cSld>
  <p:clrMapOvr>
    <a:masterClrMapping/>
  </p:clrMapOvr>
  <p:transition advClick="0" advTm="1000"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9347329"/>
      </p:ext>
    </p:extLst>
  </p:cSld>
  <p:clrMapOvr>
    <a:masterClrMapping/>
  </p:clrMapOvr>
  <p:transition advClick="0" advTm="1000"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8275787"/>
      </p:ext>
    </p:extLst>
  </p:cSld>
  <p:clrMapOvr>
    <a:masterClrMapping/>
  </p:clrMapOvr>
  <p:transition advClick="0" advTm="1000"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7062471"/>
      </p:ext>
    </p:extLst>
  </p:cSld>
  <p:clrMapOvr>
    <a:masterClrMapping/>
  </p:clrMapOvr>
  <p:transition advClick="0" advTm="1000"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9588499"/>
      </p:ext>
    </p:extLst>
  </p:cSld>
  <p:clrMapOvr>
    <a:masterClrMapping/>
  </p:clrMapOvr>
  <p:transition advClick="0" advTm="1000">
    <p:dissolv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D47A-9324-49F9-BF9B-E19515874E2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AED5-FD2F-4BAA-BE9F-0C9904C7EB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6173844"/>
      </p:ext>
    </p:extLst>
  </p:cSld>
  <p:clrMapOvr>
    <a:masterClrMapping/>
  </p:clrMapOvr>
  <p:transition spd="slow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F75C-91D3-4A14-8079-1A0ED57B92A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FC50-C896-4299-8866-DE64F2DE0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453939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AA3-2B86-48C1-B595-11C11DE288C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C723-7CF6-4FEB-9913-E047E75655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8284198"/>
      </p:ext>
    </p:extLst>
  </p:cSld>
  <p:clrMapOvr>
    <a:masterClrMapping/>
  </p:clrMapOvr>
  <p:transition spd="slow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EB6-8639-4E34-B874-7B64F2069187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6947-5FF9-45E3-996B-8114878ED1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5800659"/>
      </p:ext>
    </p:extLst>
  </p:cSld>
  <p:clrMapOvr>
    <a:masterClrMapping/>
  </p:clrMapOvr>
  <p:transition spd="slow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50A-9823-438F-BB82-D24743B0A24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946F-5EC6-4BDB-B805-3A49B9F1AC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5895687"/>
      </p:ext>
    </p:extLst>
  </p:cSld>
  <p:clrMapOvr>
    <a:masterClrMapping/>
  </p:clrMapOvr>
  <p:transition spd="slow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A914-A5ED-4632-BECA-862478CDD4B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62B5-58C3-4052-ACFB-662F2577A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9526396"/>
      </p:ext>
    </p:extLst>
  </p:cSld>
  <p:clrMapOvr>
    <a:masterClrMapping/>
  </p:clrMapOvr>
  <p:transition spd="slow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19B2-B4AE-4E2B-9FB4-5A7BA894AE8B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DA4C-819C-4B89-807A-4188065979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2554285"/>
      </p:ext>
    </p:extLst>
  </p:cSld>
  <p:clrMapOvr>
    <a:masterClrMapping/>
  </p:clrMapOvr>
  <p:transition spd="slow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D5E8-13FB-4741-878C-0DFEC36680CB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0B32-D820-40D1-86A3-E20D8DCFA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5229735"/>
      </p:ext>
    </p:extLst>
  </p:cSld>
  <p:clrMapOvr>
    <a:masterClrMapping/>
  </p:clrMapOvr>
  <p:transition spd="slow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D397-448A-4128-A61A-6EE7088633F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731D-C76E-4569-AEB0-268EB3E101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0703421"/>
      </p:ext>
    </p:extLst>
  </p:cSld>
  <p:clrMapOvr>
    <a:masterClrMapping/>
  </p:clrMapOvr>
  <p:transition spd="slow"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7060-5CC0-4BE5-B162-88CB821B22D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CF7-3F17-4C91-B0AA-F0822BB082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5491613"/>
      </p:ext>
    </p:extLst>
  </p:cSld>
  <p:clrMapOvr>
    <a:masterClrMapping/>
  </p:clrMapOvr>
  <p:transition spd="slow"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A0C-AB8C-4D0E-BE0C-9F8F224DDAD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AB80-ACCC-46D1-BFB3-E19A9810A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505498"/>
      </p:ext>
    </p:extLst>
  </p:cSld>
  <p:clrMapOvr>
    <a:masterClrMapping/>
  </p:clrMapOvr>
  <p:transition spd="slow">
    <p:circl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F323DF-17CE-4F6C-8390-38283CDBA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451503"/>
      </p:ext>
    </p:extLst>
  </p:cSld>
  <p:clrMapOvr>
    <a:masterClrMapping/>
  </p:clrMapOvr>
  <p:transition spd="slow" advClick="0" advTm="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708196-0DDB-45AB-99D6-650B0402F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175078"/>
      </p:ext>
    </p:extLst>
  </p:cSld>
  <p:clrMapOvr>
    <a:masterClrMapping/>
  </p:clrMapOvr>
  <p:transition spd="slow" advClick="0" advTm="2000">
    <p:circl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56B38A-E0D3-482E-9204-7C0E217A0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58670"/>
      </p:ext>
    </p:extLst>
  </p:cSld>
  <p:clrMapOvr>
    <a:masterClrMapping/>
  </p:clrMapOvr>
  <p:transition spd="slow" advClick="0" advTm="2000">
    <p:circl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DD7E6E-0F78-46E9-A876-723E0F184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97710"/>
      </p:ext>
    </p:extLst>
  </p:cSld>
  <p:clrMapOvr>
    <a:masterClrMapping/>
  </p:clrMapOvr>
  <p:transition spd="slow" advClick="0" advTm="2000">
    <p:circl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76D918F-5792-480D-9E13-2DD4B46D7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74330"/>
      </p:ext>
    </p:extLst>
  </p:cSld>
  <p:clrMapOvr>
    <a:masterClrMapping/>
  </p:clrMapOvr>
  <p:transition spd="slow" advClick="0" advTm="2000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D393D9-0598-4532-B3AF-5C66B75B8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93221"/>
      </p:ext>
    </p:extLst>
  </p:cSld>
  <p:clrMapOvr>
    <a:masterClrMapping/>
  </p:clrMapOvr>
  <p:transition spd="slow" advClick="0" advTm="2000">
    <p:circl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F7B6FB-6A8E-4328-AC8E-E9CA1040E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98833"/>
      </p:ext>
    </p:extLst>
  </p:cSld>
  <p:clrMapOvr>
    <a:masterClrMapping/>
  </p:clrMapOvr>
  <p:transition spd="slow" advClick="0" advTm="2000">
    <p:circl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C49993-BDB0-4BC5-976A-DB2871D17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72403"/>
      </p:ext>
    </p:extLst>
  </p:cSld>
  <p:clrMapOvr>
    <a:masterClrMapping/>
  </p:clrMapOvr>
  <p:transition spd="slow" advClick="0" advTm="2000">
    <p:circl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0BD92E-D188-45BD-A00E-BA9BB5B62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040883"/>
      </p:ext>
    </p:extLst>
  </p:cSld>
  <p:clrMapOvr>
    <a:masterClrMapping/>
  </p:clrMapOvr>
  <p:transition spd="slow" advClick="0" advTm="2000">
    <p:circl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CDD82-C592-4473-9571-02D9C20FA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62838"/>
      </p:ext>
    </p:extLst>
  </p:cSld>
  <p:clrMapOvr>
    <a:masterClrMapping/>
  </p:clrMapOvr>
  <p:transition spd="slow" advClick="0" advTm="2000">
    <p:circl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18D7F3-848B-4362-B99A-7B4D2CEBE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41028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51EB9A-73BB-4F4A-8138-32ABD4C01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60411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78C55F-3BE9-43E9-91EA-49A300948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52558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349399-719A-496E-8CD6-7BC409E5EC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163257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DEBDE0-0E51-4B14-A449-226C7612F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02093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47E19-4245-4FFD-829F-464BE0217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46970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21CA88-41D7-4E05-BBA6-BBFD9B4C8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614505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0BB88-E57F-4FCC-BD8F-ABF6AC70A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15888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BC3833-D0BA-4068-B212-BB3C19481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17508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172FE-54F2-4C21-84A9-CDD2B01E0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532657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7F3FDC-BB08-417E-A836-A7043EACA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477851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DA115-BDF5-482E-91E4-17851B94EF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8297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34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88" r:id="rId1"/>
    <p:sldLayoutId id="2147491089" r:id="rId2"/>
    <p:sldLayoutId id="2147491090" r:id="rId3"/>
    <p:sldLayoutId id="2147491091" r:id="rId4"/>
    <p:sldLayoutId id="2147491092" r:id="rId5"/>
    <p:sldLayoutId id="2147491093" r:id="rId6"/>
    <p:sldLayoutId id="2147491094" r:id="rId7"/>
    <p:sldLayoutId id="2147491095" r:id="rId8"/>
    <p:sldLayoutId id="2147491096" r:id="rId9"/>
    <p:sldLayoutId id="2147491097" r:id="rId10"/>
    <p:sldLayoutId id="2147491098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1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00" r:id="rId1"/>
    <p:sldLayoutId id="2147491101" r:id="rId2"/>
    <p:sldLayoutId id="2147491102" r:id="rId3"/>
    <p:sldLayoutId id="2147491103" r:id="rId4"/>
    <p:sldLayoutId id="2147491104" r:id="rId5"/>
    <p:sldLayoutId id="2147491105" r:id="rId6"/>
    <p:sldLayoutId id="2147491106" r:id="rId7"/>
    <p:sldLayoutId id="2147491107" r:id="rId8"/>
    <p:sldLayoutId id="2147491108" r:id="rId9"/>
    <p:sldLayoutId id="2147491109" r:id="rId10"/>
    <p:sldLayoutId id="214749111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03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12" r:id="rId1"/>
    <p:sldLayoutId id="2147491113" r:id="rId2"/>
    <p:sldLayoutId id="2147491114" r:id="rId3"/>
    <p:sldLayoutId id="2147491115" r:id="rId4"/>
    <p:sldLayoutId id="2147491116" r:id="rId5"/>
    <p:sldLayoutId id="2147491117" r:id="rId6"/>
    <p:sldLayoutId id="2147491118" r:id="rId7"/>
    <p:sldLayoutId id="2147491119" r:id="rId8"/>
    <p:sldLayoutId id="2147491120" r:id="rId9"/>
    <p:sldLayoutId id="2147491121" r:id="rId10"/>
    <p:sldLayoutId id="2147491122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291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24" r:id="rId1"/>
    <p:sldLayoutId id="2147491125" r:id="rId2"/>
    <p:sldLayoutId id="2147491126" r:id="rId3"/>
    <p:sldLayoutId id="2147491127" r:id="rId4"/>
    <p:sldLayoutId id="2147491128" r:id="rId5"/>
    <p:sldLayoutId id="2147491129" r:id="rId6"/>
    <p:sldLayoutId id="2147491130" r:id="rId7"/>
    <p:sldLayoutId id="2147491131" r:id="rId8"/>
    <p:sldLayoutId id="2147491132" r:id="rId9"/>
    <p:sldLayoutId id="2147491133" r:id="rId10"/>
    <p:sldLayoutId id="2147491134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41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  <p:sldLayoutId id="2147491145" r:id="rId10"/>
    <p:sldLayoutId id="2147491146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35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48" r:id="rId1"/>
    <p:sldLayoutId id="2147491149" r:id="rId2"/>
    <p:sldLayoutId id="2147491150" r:id="rId3"/>
    <p:sldLayoutId id="2147491151" r:id="rId4"/>
    <p:sldLayoutId id="2147491152" r:id="rId5"/>
    <p:sldLayoutId id="2147491153" r:id="rId6"/>
    <p:sldLayoutId id="2147491154" r:id="rId7"/>
    <p:sldLayoutId id="2147491155" r:id="rId8"/>
    <p:sldLayoutId id="2147491156" r:id="rId9"/>
    <p:sldLayoutId id="2147491157" r:id="rId10"/>
    <p:sldLayoutId id="2147491158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E8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B4EFB7-CD05-4DD1-B87C-E6ADAC637E1D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1F38F4-FFFB-4EA5-A0C2-80E888C2BC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238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60" r:id="rId1"/>
    <p:sldLayoutId id="2147491161" r:id="rId2"/>
    <p:sldLayoutId id="2147491162" r:id="rId3"/>
    <p:sldLayoutId id="2147491163" r:id="rId4"/>
    <p:sldLayoutId id="2147491164" r:id="rId5"/>
    <p:sldLayoutId id="2147491165" r:id="rId6"/>
    <p:sldLayoutId id="2147491166" r:id="rId7"/>
    <p:sldLayoutId id="2147491167" r:id="rId8"/>
    <p:sldLayoutId id="2147491168" r:id="rId9"/>
    <p:sldLayoutId id="2147491169" r:id="rId10"/>
    <p:sldLayoutId id="214749117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DB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E5161B-792F-4095-A864-8C4B20219DD7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4FCB4-8E1B-4DA2-999D-E2091EE91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72" r:id="rId1"/>
    <p:sldLayoutId id="2147491173" r:id="rId2"/>
    <p:sldLayoutId id="2147491174" r:id="rId3"/>
    <p:sldLayoutId id="2147491175" r:id="rId4"/>
    <p:sldLayoutId id="2147491176" r:id="rId5"/>
    <p:sldLayoutId id="2147491177" r:id="rId6"/>
    <p:sldLayoutId id="2147491178" r:id="rId7"/>
    <p:sldLayoutId id="2147491179" r:id="rId8"/>
    <p:sldLayoutId id="2147491180" r:id="rId9"/>
    <p:sldLayoutId id="2147491181" r:id="rId10"/>
    <p:sldLayoutId id="2147491182" r:id="rId11"/>
  </p:sldLayoutIdLst>
  <p:transition spd="slow" advClick="0" advTm="2000">
    <p:circle/>
  </p:transition>
  <p:hf hdr="0" ftr="0" dt="0"/>
  <p:txStyles>
    <p:titleStyle>
      <a:lvl1pPr algn="ctr" defTabSz="6856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082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175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260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349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D67D39-7A05-4366-9BAE-0C8F6843E477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89F128-9A06-4E86-89A2-FA7A8D143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1" r:id="rId1"/>
    <p:sldLayoutId id="2147491042" r:id="rId2"/>
    <p:sldLayoutId id="2147491043" r:id="rId3"/>
    <p:sldLayoutId id="2147491044" r:id="rId4"/>
    <p:sldLayoutId id="2147491045" r:id="rId5"/>
    <p:sldLayoutId id="2147491046" r:id="rId6"/>
    <p:sldLayoutId id="2147491047" r:id="rId7"/>
    <p:sldLayoutId id="2147491048" r:id="rId8"/>
    <p:sldLayoutId id="2147491049" r:id="rId9"/>
    <p:sldLayoutId id="2147491050" r:id="rId10"/>
    <p:sldLayoutId id="214749105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04.12.2023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8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4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16013" y="185738"/>
            <a:ext cx="6624637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2024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2025-2026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годов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3" y="1101884"/>
            <a:ext cx="6149756" cy="3672000"/>
          </a:xfrm>
          <a:prstGeom prst="rect">
            <a:avLst/>
          </a:prstGeom>
          <a:noFill/>
          <a:ln w="104775" cmpd="tri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2" y="3176"/>
            <a:ext cx="8928100" cy="515938"/>
          </a:xfrm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485291"/>
              </p:ext>
            </p:extLst>
          </p:nvPr>
        </p:nvGraphicFramePr>
        <p:xfrm>
          <a:off x="611560" y="769283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60" y="573089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352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689591"/>
              </p:ext>
            </p:extLst>
          </p:nvPr>
        </p:nvGraphicFramePr>
        <p:xfrm>
          <a:off x="684216" y="555627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95486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2024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1" y="4100514"/>
            <a:ext cx="3521075" cy="804862"/>
          </a:xfrm>
          <a:prstGeom prst="rect">
            <a:avLst/>
          </a:prstGeom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6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481964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19980000">
            <a:off x="1411542" y="1160887"/>
            <a:ext cx="828000" cy="523089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76363" y="727076"/>
            <a:ext cx="684212" cy="2905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132,0%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8688" y="633414"/>
            <a:ext cx="682625" cy="2667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107,4%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0821040">
            <a:off x="2191076" y="991655"/>
            <a:ext cx="783932" cy="435153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1120000">
            <a:off x="2932058" y="866894"/>
            <a:ext cx="757688" cy="4584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525463"/>
            <a:ext cx="684212" cy="22260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107,7%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275911"/>
              </p:ext>
            </p:extLst>
          </p:nvPr>
        </p:nvGraphicFramePr>
        <p:xfrm>
          <a:off x="4691063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780000">
            <a:off x="6381963" y="1680215"/>
            <a:ext cx="792000" cy="435252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2040000">
            <a:off x="5670191" y="1279739"/>
            <a:ext cx="960811" cy="471452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540000">
            <a:off x="7130428" y="1783192"/>
            <a:ext cx="786490" cy="458123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07354" y="824304"/>
            <a:ext cx="773956" cy="28581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88,3%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22666" y="816400"/>
            <a:ext cx="651055" cy="3365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96,8%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98253" y="846526"/>
            <a:ext cx="721387" cy="27629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96,8%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077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153317" y="3442420"/>
            <a:ext cx="2555876" cy="13177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13" y="35877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674008"/>
              </p:ext>
            </p:extLst>
          </p:nvPr>
        </p:nvGraphicFramePr>
        <p:xfrm>
          <a:off x="800892" y="458837"/>
          <a:ext cx="3725294" cy="284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445113" y="620539"/>
            <a:ext cx="682625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600533"/>
            <a:ext cx="684212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102,6%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720845"/>
              </p:ext>
            </p:extLst>
          </p:nvPr>
        </p:nvGraphicFramePr>
        <p:xfrm>
          <a:off x="5067300" y="1887538"/>
          <a:ext cx="3395663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37225" y="1995686"/>
            <a:ext cx="684213" cy="2853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101,6%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7400" y="1995686"/>
            <a:ext cx="684213" cy="2853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106,5%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13" y="358775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93799" y="3752032"/>
            <a:ext cx="2592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88" y="67310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21420000">
            <a:off x="2442511" y="905093"/>
            <a:ext cx="720000" cy="4490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1000000">
            <a:off x="1629449" y="1006081"/>
            <a:ext cx="792000" cy="4376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15634" y="600534"/>
            <a:ext cx="724117" cy="2252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111,0%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1120000">
            <a:off x="7119892" y="2242174"/>
            <a:ext cx="648000" cy="38760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73946" y="2020086"/>
            <a:ext cx="684212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1420000">
            <a:off x="5826662" y="2396564"/>
            <a:ext cx="684000" cy="32977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360000">
            <a:off x="3111064" y="913073"/>
            <a:ext cx="756000" cy="41909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240000">
            <a:off x="6499989" y="2360586"/>
            <a:ext cx="652463" cy="34259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796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756385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900000">
            <a:off x="1605873" y="960611"/>
            <a:ext cx="1152000" cy="521184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63688" y="522422"/>
            <a:ext cx="669725" cy="37870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05693" y="384397"/>
            <a:ext cx="720080" cy="27605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8620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5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990664"/>
              </p:ext>
            </p:extLst>
          </p:nvPr>
        </p:nvGraphicFramePr>
        <p:xfrm>
          <a:off x="469265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806002" y="578044"/>
            <a:ext cx="869436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09348" y="582435"/>
            <a:ext cx="684213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50" y="4778375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>
            <a:spLocks/>
          </p:cNvSpPr>
          <p:nvPr/>
        </p:nvSpPr>
        <p:spPr>
          <a:xfrm rot="20820000">
            <a:off x="2669428" y="669833"/>
            <a:ext cx="1116000" cy="580877"/>
          </a:xfrm>
          <a:prstGeom prst="curvedDownArrow">
            <a:avLst>
              <a:gd name="adj1" fmla="val 1309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>
            <a:spLocks/>
          </p:cNvSpPr>
          <p:nvPr/>
        </p:nvSpPr>
        <p:spPr>
          <a:xfrm rot="21322750">
            <a:off x="5882808" y="998198"/>
            <a:ext cx="957176" cy="387342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Выгнутая вверх стрелка 22"/>
          <p:cNvSpPr>
            <a:spLocks/>
          </p:cNvSpPr>
          <p:nvPr/>
        </p:nvSpPr>
        <p:spPr>
          <a:xfrm rot="21440731">
            <a:off x="6832475" y="909700"/>
            <a:ext cx="985838" cy="419290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15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415005"/>
              </p:ext>
            </p:extLst>
          </p:nvPr>
        </p:nvGraphicFramePr>
        <p:xfrm>
          <a:off x="539558" y="430213"/>
          <a:ext cx="764242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5" y="2923383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179512" y="123825"/>
            <a:ext cx="8424739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2024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01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8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528916"/>
              </p:ext>
            </p:extLst>
          </p:nvPr>
        </p:nvGraphicFramePr>
        <p:xfrm>
          <a:off x="806450" y="347663"/>
          <a:ext cx="3427413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81093" y="486878"/>
            <a:ext cx="642907" cy="31911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6152" y="485322"/>
            <a:ext cx="637785" cy="3206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24321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4128" y="2436813"/>
            <a:ext cx="648072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64159" y="2511815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5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03625"/>
            <a:ext cx="2447925" cy="676275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" name="Выгнутая вверх стрелка 28"/>
          <p:cNvSpPr/>
          <p:nvPr/>
        </p:nvSpPr>
        <p:spPr>
          <a:xfrm rot="180000">
            <a:off x="1595640" y="843332"/>
            <a:ext cx="705132" cy="3325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360000">
            <a:off x="7144544" y="2784932"/>
            <a:ext cx="676275" cy="41259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3268" y="515782"/>
            <a:ext cx="720304" cy="29021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684898">
            <a:off x="6488113" y="2773363"/>
            <a:ext cx="692150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1600000">
            <a:off x="5736719" y="2727715"/>
            <a:ext cx="733668" cy="37307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59538" y="2470150"/>
            <a:ext cx="735012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92,3%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59127" y="778497"/>
            <a:ext cx="686838" cy="40237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385010">
            <a:off x="2846346" y="814245"/>
            <a:ext cx="809682" cy="33088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62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51213" y="534988"/>
            <a:ext cx="2411412" cy="180816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788" y="2916238"/>
            <a:ext cx="2565400" cy="167163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9413" y="3030538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0298"/>
              </p:ext>
            </p:extLst>
          </p:nvPr>
        </p:nvGraphicFramePr>
        <p:xfrm>
          <a:off x="5875338" y="246063"/>
          <a:ext cx="3160712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130626" y="571427"/>
            <a:ext cx="720080" cy="22471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72100" y="1237541"/>
            <a:ext cx="659786" cy="2201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657919"/>
              </p:ext>
            </p:extLst>
          </p:nvPr>
        </p:nvGraphicFramePr>
        <p:xfrm>
          <a:off x="198438" y="236538"/>
          <a:ext cx="3055937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59705" y="490221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97880" y="522288"/>
            <a:ext cx="684213" cy="1746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523559"/>
              </p:ext>
            </p:extLst>
          </p:nvPr>
        </p:nvGraphicFramePr>
        <p:xfrm>
          <a:off x="3043238" y="2457450"/>
          <a:ext cx="302736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655919" y="2601898"/>
            <a:ext cx="644507" cy="27247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36756" y="2571750"/>
            <a:ext cx="688578" cy="2889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85,0%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51213" y="555625"/>
            <a:ext cx="2447925" cy="10668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И РЕКЛАМНЫХ КОНСТРУКЦИЙ</a:t>
            </a:r>
            <a:endParaRPr lang="ru-RU" sz="6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6318250" y="3508375"/>
            <a:ext cx="2528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ПЕРЕЧИСЛЕНИЕ ЧАСТИ ПРИБЫЛИ МУНИЦИПАЛЬНЫХ УНИТАРНЫХ ПРЕДПРИЯТИЙ</a:t>
            </a:r>
            <a:endParaRPr lang="ru-RU" altLang="ru-RU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988" y="3479800"/>
            <a:ext cx="2447925" cy="814388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613" y="628650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78513" y="595313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120000">
            <a:off x="7768010" y="1509645"/>
            <a:ext cx="612000" cy="382540"/>
          </a:xfrm>
          <a:prstGeom prst="curvedDownArrow">
            <a:avLst>
              <a:gd name="adj1" fmla="val 16274"/>
              <a:gd name="adj2" fmla="val 43349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22380000">
            <a:off x="5021637" y="2941879"/>
            <a:ext cx="702001" cy="379066"/>
          </a:xfrm>
          <a:prstGeom prst="curvedDownArrow">
            <a:avLst>
              <a:gd name="adj1" fmla="val 16274"/>
              <a:gd name="adj2" fmla="val 50704"/>
              <a:gd name="adj3" fmla="val 55255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88003" y="493713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60232" y="317500"/>
            <a:ext cx="576064" cy="2174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54354" y="2621834"/>
            <a:ext cx="682402" cy="23260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137,8%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555263" y="877179"/>
            <a:ext cx="638175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80000">
            <a:off x="7229032" y="1508456"/>
            <a:ext cx="612188" cy="378533"/>
          </a:xfrm>
          <a:prstGeom prst="curvedDownArrow">
            <a:avLst>
              <a:gd name="adj1" fmla="val 16274"/>
              <a:gd name="adj2" fmla="val 54897"/>
              <a:gd name="adj3" fmla="val 5130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120000">
            <a:off x="3727883" y="3083416"/>
            <a:ext cx="702317" cy="42262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20000">
            <a:off x="4298393" y="2975889"/>
            <a:ext cx="714833" cy="365172"/>
          </a:xfrm>
          <a:prstGeom prst="curvedDownArrow">
            <a:avLst>
              <a:gd name="adj1" fmla="val 16614"/>
              <a:gd name="adj2" fmla="val 49125"/>
              <a:gd name="adj3" fmla="val 5455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2142330" y="887167"/>
            <a:ext cx="639763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97906">
            <a:off x="1009676" y="855496"/>
            <a:ext cx="612000" cy="3747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700000">
            <a:off x="6588000" y="756000"/>
            <a:ext cx="1164022" cy="50808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  <a:scene3d>
            <a:camera prst="orthographicFront">
              <a:rot lat="21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6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29997"/>
              </p:ext>
            </p:extLst>
          </p:nvPr>
        </p:nvGraphicFramePr>
        <p:xfrm>
          <a:off x="806450" y="347663"/>
          <a:ext cx="347751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66950" y="628650"/>
            <a:ext cx="708025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628650"/>
            <a:ext cx="623168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216127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4" y="2209521"/>
            <a:ext cx="621555" cy="2741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5" y="2643758"/>
            <a:ext cx="6842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48263" y="811213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51250"/>
            <a:ext cx="2447925" cy="79216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Выгнутая вверх стрелка 31"/>
          <p:cNvSpPr/>
          <p:nvPr/>
        </p:nvSpPr>
        <p:spPr>
          <a:xfrm rot="480000">
            <a:off x="7162835" y="3044062"/>
            <a:ext cx="716066" cy="35712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9672" y="628650"/>
            <a:ext cx="576064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84,2%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560000">
            <a:off x="6517084" y="2721570"/>
            <a:ext cx="832595" cy="461018"/>
          </a:xfrm>
          <a:prstGeom prst="curvedDownArrow">
            <a:avLst>
              <a:gd name="adj1" fmla="val 16274"/>
              <a:gd name="adj2" fmla="val 43409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-600000">
            <a:off x="5739800" y="2607965"/>
            <a:ext cx="782381" cy="42560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29588" y="2382391"/>
            <a:ext cx="7350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60,1%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44472" y="1022933"/>
            <a:ext cx="684213" cy="3369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2951163" y="1035844"/>
            <a:ext cx="708025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420000">
            <a:off x="1582440" y="950483"/>
            <a:ext cx="770586" cy="35145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389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15733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600000">
            <a:off x="1319209" y="938132"/>
            <a:ext cx="796254" cy="543504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00150" y="573360"/>
            <a:ext cx="720080" cy="22127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15004" y="558929"/>
            <a:ext cx="65600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103,2%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-180000">
            <a:off x="2071952" y="903605"/>
            <a:ext cx="843864" cy="533675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2814879" y="863620"/>
            <a:ext cx="860309" cy="5336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66352" y="571288"/>
            <a:ext cx="68421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ПРОЧИЕ НЕНАЛОГОВЫЕ ДОХОДЫ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475979"/>
              </p:ext>
            </p:extLst>
          </p:nvPr>
        </p:nvGraphicFramePr>
        <p:xfrm>
          <a:off x="4692650" y="347663"/>
          <a:ext cx="3990975" cy="33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2460000">
            <a:off x="6502067" y="1277538"/>
            <a:ext cx="1281695" cy="504214"/>
          </a:xfrm>
          <a:prstGeom prst="curvedDownArrow">
            <a:avLst>
              <a:gd name="adj1" fmla="val 10468"/>
              <a:gd name="adj2" fmla="val 43600"/>
              <a:gd name="adj3" fmla="val 3796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7293507" y="2067694"/>
            <a:ext cx="792000" cy="432048"/>
          </a:xfrm>
          <a:prstGeom prst="curvedDownArrow">
            <a:avLst>
              <a:gd name="adj1" fmla="val 16274"/>
              <a:gd name="adj2" fmla="val 36536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2120" y="762790"/>
            <a:ext cx="792087" cy="2032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174,7%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19911" y="762790"/>
            <a:ext cx="804764" cy="2668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50359" y="1742956"/>
            <a:ext cx="684212" cy="22085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88,0%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 rot="-1980000">
            <a:off x="5542195" y="1100574"/>
            <a:ext cx="1080000" cy="498949"/>
          </a:xfrm>
          <a:prstGeom prst="curvedDownArrow">
            <a:avLst>
              <a:gd name="adj1" fmla="val 16274"/>
              <a:gd name="adj2" fmla="val 50704"/>
              <a:gd name="adj3" fmla="val 6193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5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589502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139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90839"/>
              </p:ext>
            </p:extLst>
          </p:nvPr>
        </p:nvGraphicFramePr>
        <p:xfrm>
          <a:off x="394495" y="438997"/>
          <a:ext cx="8425977" cy="4631020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792165"/>
              </a:tblGrid>
              <a:tr h="26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2026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9 307,5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7 774,8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6 981,0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6 908,1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6 873,7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6 912,1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alt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3 501,3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3 501,3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3 501,3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41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2 663,7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2 663,7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2 663,7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177,7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177,7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177,7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146,4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133,0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обеспечение отдыха и оздоровление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122,5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107,2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2 187,9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4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строительство общеобразовательной школы на 1100 мест в районе ЖК «Олимпийский»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4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строительство общеобразовательной школы на 110 мест в районе Семчино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675,3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60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строительство детского сада на 224 места в районе ЖК «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Метропарк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310,5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7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благоустройство территорий Нижнего городского парка, 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Лыбедского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бульвара</a:t>
                      </a:r>
                      <a:endParaRPr kumimoji="0" lang="ru-RU" alt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291,6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301,2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649" y="218444"/>
            <a:ext cx="11525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625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35051" y="735014"/>
            <a:ext cx="7869239" cy="4186237"/>
            <a:chOff x="1022627" y="980728"/>
            <a:chExt cx="7596366" cy="5580000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1016" y="1124619"/>
              <a:ext cx="7577977" cy="107706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оплаты труда отдельных категорий работников организаций в сферах образования, культуры, физкультуры и спорта в соответствии с «майскими» указами Президента Российской Федерации                               (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74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6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млн. рублей) и индексация оплаты труда работников, на которых не распространяются указы Президента (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40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млн. рублей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2627" y="2373183"/>
              <a:ext cx="7588703" cy="623816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величение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расходов на обеспечение функционирования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учреждений, введенных в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эксплуатацию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 2023 году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(детские сады в районах Семчино и Кальное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),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– </a:t>
              </a:r>
              <a:r>
                <a:rPr lang="en-US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48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млн. рублей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41017" y="3134335"/>
              <a:ext cx="7558362" cy="43187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(40,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7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рублей)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780" y="1016372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3906871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2350697"/>
            <a:ext cx="395610" cy="31546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9"/>
            <a:ext cx="8229600" cy="487363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>
                <a:solidFill>
                  <a:prstClr val="black"/>
                </a:solidFill>
              </a:rPr>
              <a:t/>
            </a:r>
            <a:br>
              <a:rPr lang="ru-RU" sz="8000" dirty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 lIns="91420" tIns="45710" rIns="91420" bIns="4571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50132" y="3939902"/>
            <a:ext cx="7858125" cy="348091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240" y="2879674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1848135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381443"/>
            <a:ext cx="7851777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240" y="4455683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1032196" y="2785209"/>
            <a:ext cx="7851775" cy="504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индексация отдельных расходов (связь, транспортные услуги,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питание, приобретение ГСМ и др.)                                     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прогнозируемый уровень инфляции в размере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,5% в 202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и 4 % в 2025 и 2026 годах 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9870" y="3435846"/>
            <a:ext cx="395610" cy="314921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 bwMode="auto">
          <a:xfrm>
            <a:off x="1044369" y="3377306"/>
            <a:ext cx="7858125" cy="46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lvl="0"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расходов на обслуживание муниципального долга в связи с ростом ключевой ставки банка</a:t>
            </a:r>
          </a:p>
          <a:p>
            <a:pPr lvl="0"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России - 215 млн.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3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2024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17 133,3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98,5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283623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9" y="260354"/>
            <a:ext cx="8929687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5216"/>
              </p:ext>
            </p:extLst>
          </p:nvPr>
        </p:nvGraphicFramePr>
        <p:xfrm>
          <a:off x="587376" y="920754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6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15 553,1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90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15 140,8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60432" y="4806316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35" y="627064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5093784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4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РЯЗАНИ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795987"/>
              </p:ext>
            </p:extLst>
          </p:nvPr>
        </p:nvGraphicFramePr>
        <p:xfrm>
          <a:off x="683568" y="521301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197546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" y="4586605"/>
            <a:ext cx="490537" cy="107950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515967"/>
            <a:ext cx="3521075" cy="2880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  <a:r>
              <a:rPr lang="ru-RU" sz="5600" dirty="0" smtClean="0">
                <a:solidFill>
                  <a:prstClr val="black"/>
                </a:solidFill>
              </a:rPr>
              <a:t/>
            </a:r>
            <a:br>
              <a:rPr lang="ru-RU" sz="5600" dirty="0" smtClean="0">
                <a:solidFill>
                  <a:prstClr val="black"/>
                </a:solidFill>
              </a:rPr>
            </a:br>
            <a:endParaRPr lang="ru-RU" sz="56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150202"/>
              </p:ext>
            </p:extLst>
          </p:nvPr>
        </p:nvGraphicFramePr>
        <p:xfrm>
          <a:off x="4824413" y="2463800"/>
          <a:ext cx="4319587" cy="17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203624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1" y="4846955"/>
            <a:ext cx="490537" cy="1079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57680"/>
              </p:ext>
            </p:extLst>
          </p:nvPr>
        </p:nvGraphicFramePr>
        <p:xfrm>
          <a:off x="300038" y="1347615"/>
          <a:ext cx="8424862" cy="3445508"/>
        </p:xfrm>
        <a:graphic>
          <a:graphicData uri="http://schemas.openxmlformats.org/drawingml/2006/table">
            <a:tbl>
              <a:tblPr/>
              <a:tblGrid>
                <a:gridCol w="6720234"/>
                <a:gridCol w="576064"/>
                <a:gridCol w="606013"/>
                <a:gridCol w="522551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804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362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детей школьного возраста льготной категории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1 291,6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2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6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2" y="110809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40" y="98426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62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3875"/>
              </p:ext>
            </p:extLst>
          </p:nvPr>
        </p:nvGraphicFramePr>
        <p:xfrm>
          <a:off x="539752" y="1851672"/>
          <a:ext cx="8064500" cy="3207428"/>
        </p:xfrm>
        <a:graphic>
          <a:graphicData uri="http://schemas.openxmlformats.org/drawingml/2006/table">
            <a:tbl>
              <a:tblPr/>
              <a:tblGrid>
                <a:gridCol w="6565900"/>
                <a:gridCol w="500063"/>
                <a:gridCol w="498475"/>
                <a:gridCol w="500062"/>
              </a:tblGrid>
              <a:tr h="37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914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939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и реконструкция объектов сферы культуры, в том числе разработка проектно-сметной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9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7" y="488316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3358"/>
            <a:ext cx="24082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358"/>
            <a:ext cx="2470026" cy="1594153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220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44251"/>
              </p:ext>
            </p:extLst>
          </p:nvPr>
        </p:nvGraphicFramePr>
        <p:xfrm>
          <a:off x="511416" y="2067695"/>
          <a:ext cx="8117656" cy="2961018"/>
        </p:xfrm>
        <a:graphic>
          <a:graphicData uri="http://schemas.openxmlformats.org/drawingml/2006/table">
            <a:tbl>
              <a:tblPr/>
              <a:tblGrid>
                <a:gridCol w="6459537"/>
                <a:gridCol w="577999"/>
                <a:gridCol w="576064"/>
                <a:gridCol w="504056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350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6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6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28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27056"/>
            <a:ext cx="2598738" cy="1778000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76" y="127055"/>
            <a:ext cx="2656376" cy="1764000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528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80672"/>
              </p:ext>
            </p:extLst>
          </p:nvPr>
        </p:nvGraphicFramePr>
        <p:xfrm>
          <a:off x="179388" y="2283718"/>
          <a:ext cx="8785225" cy="2314930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Подготовка информационных мероприятий об участии города Рязани в международной деятельности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3" y="225425"/>
            <a:ext cx="41036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МП «СТИМУЛИРОВАНИЕ РАЗВИТИЯ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 ЭКОНОМИКИ В 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46682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0"/>
            <a:ext cx="40560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45484"/>
              </p:ext>
            </p:extLst>
          </p:nvPr>
        </p:nvGraphicFramePr>
        <p:xfrm>
          <a:off x="699662" y="2067694"/>
          <a:ext cx="7934325" cy="2655843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448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208,7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209,7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215,2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взаимодействия с подведомственными предприятиями и жилищно-эксплуатационными организациями по вопросам функционирования систем коммунальной инфраструктуры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39404" y="1851670"/>
            <a:ext cx="922337" cy="2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85" y="349254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313440"/>
            <a:ext cx="2448247" cy="16686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313439"/>
            <a:ext cx="2232050" cy="161172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933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86249"/>
              </p:ext>
            </p:extLst>
          </p:nvPr>
        </p:nvGraphicFramePr>
        <p:xfrm>
          <a:off x="668337" y="2556128"/>
          <a:ext cx="7935913" cy="2416623"/>
        </p:xfrm>
        <a:graphic>
          <a:graphicData uri="http://schemas.openxmlformats.org/drawingml/2006/table">
            <a:tbl>
              <a:tblPr/>
              <a:tblGrid>
                <a:gridCol w="6101432"/>
                <a:gridCol w="576064"/>
                <a:gridCol w="648072"/>
                <a:gridCol w="610345"/>
              </a:tblGrid>
              <a:tr h="303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1 196,5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1 248,2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789,1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814,0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 освещения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161,5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165,5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и реконструкция городских кладбищ, в том числе разработка ПСД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УБГ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Снос нежилых зданий и сооружений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Строительство, реконструкция и капитальный ремонт сетей ливневой канализации, в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разработка ПСД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3368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4" y="268289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148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288"/>
            <a:ext cx="2808287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0" name="Picture 2" descr="C:\Users\КОВЕНЕВА.BUDGET\Desktop\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78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95842"/>
              </p:ext>
            </p:extLst>
          </p:nvPr>
        </p:nvGraphicFramePr>
        <p:xfrm>
          <a:off x="2123728" y="771555"/>
          <a:ext cx="6768752" cy="2194131"/>
        </p:xfrm>
        <a:graphic>
          <a:graphicData uri="http://schemas.openxmlformats.org/drawingml/2006/table">
            <a:tbl>
              <a:tblPr/>
              <a:tblGrid>
                <a:gridCol w="4824536"/>
                <a:gridCol w="648072"/>
                <a:gridCol w="648072"/>
                <a:gridCol w="648072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286,6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164,3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169,0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68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524338" y="569316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38114" y="-3372"/>
            <a:ext cx="6192688" cy="9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МП «Дорожное хозяйство  и развитие улично-дорожной сети в городе Рязани» </a:t>
            </a: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9"/>
            <a:ext cx="1693962" cy="123177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9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" y="3368540"/>
            <a:ext cx="1770454" cy="131578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7" y="2996817"/>
            <a:ext cx="6736010" cy="36931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 в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28280"/>
              </p:ext>
            </p:extLst>
          </p:nvPr>
        </p:nvGraphicFramePr>
        <p:xfrm>
          <a:off x="2152637" y="3363838"/>
          <a:ext cx="6739853" cy="150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734"/>
                <a:gridCol w="644856"/>
                <a:gridCol w="573206"/>
                <a:gridCol w="688057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435,3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180,6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180,6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568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39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низкопольных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автобусов, предназначенных для перевозки маломобильных групп граждан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s://is4-ssl.mzstatic.com/image/thumb/Purple127/v4/57/2b/74/572b74e1-132c-34fb-341f-7ed85cc2db48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0523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6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46494"/>
              </p:ext>
            </p:extLst>
          </p:nvPr>
        </p:nvGraphicFramePr>
        <p:xfrm>
          <a:off x="2555778" y="457649"/>
          <a:ext cx="6394944" cy="2006317"/>
        </p:xfrm>
        <a:graphic>
          <a:graphicData uri="http://schemas.openxmlformats.org/drawingml/2006/table">
            <a:tbl>
              <a:tblPr/>
              <a:tblGrid>
                <a:gridCol w="5206289"/>
                <a:gridCol w="396644"/>
                <a:gridCol w="395367"/>
                <a:gridCol w="396644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обитающими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051727" y="-140745"/>
            <a:ext cx="5976665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«Охрана окружающей 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411033"/>
            <a:ext cx="184710" cy="3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9" y="5654211"/>
            <a:ext cx="365409" cy="17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627534"/>
            <a:ext cx="2232000" cy="165618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81180"/>
              </p:ext>
            </p:extLst>
          </p:nvPr>
        </p:nvGraphicFramePr>
        <p:xfrm>
          <a:off x="2519773" y="3272599"/>
          <a:ext cx="6408711" cy="1371690"/>
        </p:xfrm>
        <a:graphic>
          <a:graphicData uri="http://schemas.openxmlformats.org/drawingml/2006/table">
            <a:tbl>
              <a:tblPr/>
              <a:tblGrid>
                <a:gridCol w="5206290"/>
                <a:gridCol w="396644"/>
                <a:gridCol w="395366"/>
                <a:gridCol w="410411"/>
              </a:tblGrid>
              <a:tr h="448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50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Снос аварийных жилых домов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6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Расселение аварийных домов, не соответствующих требованиям Федерального закона №185-ФЗ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" y="3082331"/>
            <a:ext cx="2268000" cy="1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51720" y="2576481"/>
            <a:ext cx="7344816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«Переселение граждан из аварийного жилищного фонда»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8100402" y="195486"/>
            <a:ext cx="922337" cy="2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27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42678"/>
              </p:ext>
            </p:extLst>
          </p:nvPr>
        </p:nvGraphicFramePr>
        <p:xfrm>
          <a:off x="539552" y="1900241"/>
          <a:ext cx="7953573" cy="2677787"/>
        </p:xfrm>
        <a:graphic>
          <a:graphicData uri="http://schemas.openxmlformats.org/drawingml/2006/table">
            <a:tbl>
              <a:tblPr/>
              <a:tblGrid>
                <a:gridCol w="6475208"/>
                <a:gridCol w="493319"/>
                <a:gridCol w="491727"/>
                <a:gridCol w="493319"/>
              </a:tblGrid>
              <a:tr h="448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132,9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314,0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9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38119"/>
            <a:ext cx="2922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1F497D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7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98" y="153989"/>
            <a:ext cx="2835275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9"/>
            <a:ext cx="2925762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16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83582"/>
              </p:ext>
            </p:extLst>
          </p:nvPr>
        </p:nvGraphicFramePr>
        <p:xfrm>
          <a:off x="467544" y="2643758"/>
          <a:ext cx="8333556" cy="2062854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1 143,1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1 123,6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1 148,9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517,4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514,0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516,8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6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607,9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622,6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60496" y="228371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540668" y="195486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9869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0723"/>
            <a:ext cx="250190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411510"/>
            <a:ext cx="247015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04464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1,22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1,27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636838" y="166688"/>
            <a:ext cx="388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10" name="Picture 52" descr="C:\Users\КОВЕНЕВА.BUDGET\Desktop\5c17ab4cec5c30.67043972_mnogonacionalniyKr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1" y="140320"/>
            <a:ext cx="2376488" cy="17049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87052"/>
              </p:ext>
            </p:extLst>
          </p:nvPr>
        </p:nvGraphicFramePr>
        <p:xfrm>
          <a:off x="848519" y="2972440"/>
          <a:ext cx="7372350" cy="1570107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463,0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68,2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72,9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9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428,7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3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760412"/>
            <a:ext cx="2636838" cy="2068512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715777"/>
            <a:ext cx="922338" cy="2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60" y="-585064"/>
            <a:ext cx="5832475" cy="282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ДОКУМЕНТЫ_КОКОРЕВА\Для бюджета 2024-2026\Картинки\дв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6" y="727279"/>
            <a:ext cx="2638800" cy="207333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1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1404"/>
              </p:ext>
            </p:extLst>
          </p:nvPr>
        </p:nvGraphicFramePr>
        <p:xfrm>
          <a:off x="323850" y="1665289"/>
          <a:ext cx="8280400" cy="3323070"/>
        </p:xfrm>
        <a:graphic>
          <a:graphicData uri="http://schemas.openxmlformats.org/drawingml/2006/table">
            <a:tbl>
              <a:tblPr/>
              <a:tblGrid>
                <a:gridCol w="6552473"/>
                <a:gridCol w="576042"/>
                <a:gridCol w="574431"/>
                <a:gridCol w="577454"/>
              </a:tblGrid>
              <a:tr h="330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705,5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570,7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606,5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280,4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180,6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146,5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1377952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6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73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D:\ДОКУМЕНТЫ_КОКОРЕВА\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3321"/>
            <a:ext cx="1872010" cy="1333817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836"/>
            <a:ext cx="18843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92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21168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328656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«Цифровизация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84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47610"/>
              </p:ext>
            </p:extLst>
          </p:nvPr>
        </p:nvGraphicFramePr>
        <p:xfrm>
          <a:off x="646113" y="3076575"/>
          <a:ext cx="7934325" cy="1582739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530,1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683,3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714,7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575,3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605,9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информационной системы управления муниципальными финансами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«Стимулирование развития экономики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328654"/>
            <a:ext cx="5040312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«Повышение эффективности управления муниципальными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финансами»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\7LZDA6_GR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4" y="695810"/>
            <a:ext cx="2314800" cy="1947948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\эффективное-управлени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6158"/>
            <a:ext cx="2452356" cy="1947600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86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63827"/>
              </p:ext>
            </p:extLst>
          </p:nvPr>
        </p:nvGraphicFramePr>
        <p:xfrm>
          <a:off x="646113" y="3076575"/>
          <a:ext cx="7934325" cy="1703993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2,34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2,43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2,53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Информирование населения о возможностях участия в ТОС и вовлечение жителей города в решение вопросов местного значения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гарантий развития ТОС и социально ориентированных НКО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1,48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условий для реализации общественных инициатив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174766"/>
            <a:ext cx="5040312" cy="159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«Развитие территориального общественного самоуправления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и гражданского общества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7" y="584116"/>
            <a:ext cx="25542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_КОКОРЕВА\Для бюджета 2024-2026\Картинки\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4117"/>
            <a:ext cx="2552189" cy="208823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064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93" y="87314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427518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815499"/>
              </p:ext>
            </p:extLst>
          </p:nvPr>
        </p:nvGraphicFramePr>
        <p:xfrm>
          <a:off x="417513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2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1" y="69057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5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8425" y="4732000"/>
            <a:ext cx="648072" cy="28292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391147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673522"/>
              </p:ext>
            </p:extLst>
          </p:nvPr>
        </p:nvGraphicFramePr>
        <p:xfrm>
          <a:off x="1547667" y="3147823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31629"/>
              </p:ext>
            </p:extLst>
          </p:nvPr>
        </p:nvGraphicFramePr>
        <p:xfrm>
          <a:off x="3285331" y="555526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81443781"/>
      </p:ext>
    </p:extLst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131-ФЗ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06.10.2003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ред.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02.11.2023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интересы.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51851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360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(муниципального)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25525" y="762000"/>
            <a:ext cx="7734300" cy="4186238"/>
            <a:chOff x="993127" y="980728"/>
            <a:chExt cx="7589848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5590" y="1930831"/>
              <a:ext cx="7577385" cy="69194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93127" y="2796291"/>
              <a:ext cx="7589848" cy="65174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21 июля 2020 года № 474  «О национальных целях развития Российской Федерации на период до 2030 года»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93127" y="4427759"/>
              <a:ext cx="7589848" cy="55651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2025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2026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608" y="953107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39970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08" y="395241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08" y="2813132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464050"/>
            <a:ext cx="7734300" cy="3778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8608" y="1579891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3" y="869950"/>
            <a:ext cx="7721600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 апреля 2021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25525" y="2735263"/>
            <a:ext cx="7734300" cy="4699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25525" y="3887788"/>
            <a:ext cx="7734300" cy="4445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221171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068" name="Прямоугольник 3"/>
          <p:cNvSpPr>
            <a:spLocks noChangeArrowheads="1"/>
          </p:cNvSpPr>
          <p:nvPr/>
        </p:nvSpPr>
        <p:spPr bwMode="auto">
          <a:xfrm>
            <a:off x="1025525" y="1476375"/>
            <a:ext cx="772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</a:rPr>
              <a:t>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9572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63077"/>
              </p:ext>
            </p:extLst>
          </p:nvPr>
        </p:nvGraphicFramePr>
        <p:xfrm>
          <a:off x="250825" y="842964"/>
          <a:ext cx="8713788" cy="404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 к 2023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к 2024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к 2025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19 144,0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16 765,6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87,6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15 553,1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15 140,8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6 423,8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7 458,0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116,1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7 778,3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8 159,8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5 659,3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6 744,5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7 096,1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7 495,7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105,6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764,5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713,5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664,1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12 720,2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9 307,6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73,2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7 774,8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6 981,0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20 106,0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386,3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86,5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286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15 954,7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-962,0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-620,7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-733,3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-813,9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6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lIns="91420" tIns="45710" rIns="91420" bIns="4571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2024 год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2025 и 2026 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953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25317</TotalTime>
  <Words>4219</Words>
  <Application>Microsoft Office PowerPoint</Application>
  <PresentationFormat>Экран (16:9)</PresentationFormat>
  <Paragraphs>1225</Paragraphs>
  <Slides>45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45</vt:i4>
      </vt:variant>
    </vt:vector>
  </HeadingPairs>
  <TitlesOfParts>
    <vt:vector size="63" baseType="lpstr">
      <vt:lpstr>2_Тема Office</vt:lpstr>
      <vt:lpstr>3_Тема Office</vt:lpstr>
      <vt:lpstr>Тема Office</vt:lpstr>
      <vt:lpstr>7_Тема Office</vt:lpstr>
      <vt:lpstr>8_Тема Office</vt:lpstr>
      <vt:lpstr>12_Тема Office</vt:lpstr>
      <vt:lpstr>9_Тема Office</vt:lpstr>
      <vt:lpstr>11_Тема Office</vt:lpstr>
      <vt:lpstr>4_Тема Office</vt:lpstr>
      <vt:lpstr>5_Тема Office</vt:lpstr>
      <vt:lpstr>6_Тема Office</vt:lpstr>
      <vt:lpstr>10_Тема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 </vt:lpstr>
      <vt:lpstr>Презентация PowerPoint</vt:lpstr>
      <vt:lpstr>Презентация PowerPoint</vt:lpstr>
      <vt:lpstr>доля фонда оплаты труда работников социальной сферы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2272</cp:revision>
  <cp:lastPrinted>2023-11-30T07:48:07Z</cp:lastPrinted>
  <dcterms:created xsi:type="dcterms:W3CDTF">2013-10-29T07:14:12Z</dcterms:created>
  <dcterms:modified xsi:type="dcterms:W3CDTF">2023-12-04T13:24:13Z</dcterms:modified>
</cp:coreProperties>
</file>