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drawings/drawing1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drawings/drawing16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7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45" r:id="rId4"/>
    <p:sldMasterId id="2147486675" r:id="rId5"/>
    <p:sldMasterId id="2147487502" r:id="rId6"/>
    <p:sldMasterId id="2147489746" r:id="rId7"/>
    <p:sldMasterId id="2147491063" r:id="rId8"/>
    <p:sldMasterId id="2147491075" r:id="rId9"/>
    <p:sldMasterId id="2147491087" r:id="rId10"/>
    <p:sldMasterId id="2147491099" r:id="rId11"/>
    <p:sldMasterId id="2147491111" r:id="rId12"/>
    <p:sldMasterId id="2147491135" r:id="rId13"/>
    <p:sldMasterId id="2147491147" r:id="rId14"/>
    <p:sldMasterId id="2147491159" r:id="rId15"/>
    <p:sldMasterId id="2147491171" r:id="rId16"/>
    <p:sldMasterId id="2147491183" r:id="rId17"/>
    <p:sldMasterId id="2147491195" r:id="rId18"/>
    <p:sldMasterId id="2147491207" r:id="rId19"/>
    <p:sldMasterId id="2147491219" r:id="rId20"/>
    <p:sldMasterId id="2147491231" r:id="rId21"/>
    <p:sldMasterId id="2147491243" r:id="rId22"/>
  </p:sldMasterIdLst>
  <p:notesMasterIdLst>
    <p:notesMasterId r:id="rId69"/>
  </p:notesMasterIdLst>
  <p:sldIdLst>
    <p:sldId id="631" r:id="rId23"/>
    <p:sldId id="497" r:id="rId24"/>
    <p:sldId id="498" r:id="rId25"/>
    <p:sldId id="499" r:id="rId26"/>
    <p:sldId id="500" r:id="rId27"/>
    <p:sldId id="501" r:id="rId28"/>
    <p:sldId id="503" r:id="rId29"/>
    <p:sldId id="668" r:id="rId30"/>
    <p:sldId id="632" r:id="rId31"/>
    <p:sldId id="663" r:id="rId32"/>
    <p:sldId id="634" r:id="rId33"/>
    <p:sldId id="651" r:id="rId34"/>
    <p:sldId id="652" r:id="rId35"/>
    <p:sldId id="664" r:id="rId36"/>
    <p:sldId id="654" r:id="rId37"/>
    <p:sldId id="655" r:id="rId38"/>
    <p:sldId id="656" r:id="rId39"/>
    <p:sldId id="670" r:id="rId40"/>
    <p:sldId id="658" r:id="rId41"/>
    <p:sldId id="620" r:id="rId42"/>
    <p:sldId id="621" r:id="rId43"/>
    <p:sldId id="669" r:id="rId44"/>
    <p:sldId id="568" r:id="rId45"/>
    <p:sldId id="665" r:id="rId46"/>
    <p:sldId id="666" r:id="rId47"/>
    <p:sldId id="508" r:id="rId48"/>
    <p:sldId id="660" r:id="rId49"/>
    <p:sldId id="661" r:id="rId50"/>
    <p:sldId id="641" r:id="rId51"/>
    <p:sldId id="510" r:id="rId52"/>
    <p:sldId id="511" r:id="rId53"/>
    <p:sldId id="642" r:id="rId54"/>
    <p:sldId id="643" r:id="rId55"/>
    <p:sldId id="644" r:id="rId56"/>
    <p:sldId id="662" r:id="rId57"/>
    <p:sldId id="645" r:id="rId58"/>
    <p:sldId id="646" r:id="rId59"/>
    <p:sldId id="516" r:id="rId60"/>
    <p:sldId id="630" r:id="rId61"/>
    <p:sldId id="647" r:id="rId62"/>
    <p:sldId id="648" r:id="rId63"/>
    <p:sldId id="626" r:id="rId64"/>
    <p:sldId id="625" r:id="rId65"/>
    <p:sldId id="650" r:id="rId66"/>
    <p:sldId id="667" r:id="rId67"/>
    <p:sldId id="542" r:id="rId68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FF0000"/>
    <a:srgbClr val="0070C0"/>
    <a:srgbClr val="4F81BD"/>
    <a:srgbClr val="AFD7FF"/>
    <a:srgbClr val="376092"/>
    <a:srgbClr val="C3D69B"/>
    <a:srgbClr val="FFFFD9"/>
    <a:srgbClr val="97CBFF"/>
    <a:srgbClr val="D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87787" autoAdjust="0"/>
  </p:normalViewPr>
  <p:slideViewPr>
    <p:cSldViewPr>
      <p:cViewPr varScale="1">
        <p:scale>
          <a:sx n="135" d="100"/>
          <a:sy n="135" d="100"/>
        </p:scale>
        <p:origin x="1152" y="9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902,7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90538781077562"/>
                  <c:y val="6.530612244897959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590551181102363"/>
                  <c:y val="6.530612244897959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30078740157480316"/>
                  <c:y val="6.53035513417965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902.7</c:v>
                </c:pt>
                <c:pt idx="1">
                  <c:v>823.4</c:v>
                </c:pt>
                <c:pt idx="2">
                  <c:v>833.8</c:v>
                </c:pt>
                <c:pt idx="3">
                  <c:v>839.2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5590551181102363"/>
                  <c:y val="-1.6326530612244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8 336,2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33070866141727"/>
                  <c:y val="-9.795918367346999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9 049</a:t>
                    </a:r>
                    <a:r>
                      <a:rPr lang="ru-RU" dirty="0" smtClean="0"/>
                      <a:t>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9921259842519687"/>
                  <c:y val="8.4897959183673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6 986,4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6986.4</c:v>
                </c:pt>
                <c:pt idx="1">
                  <c:v>8336.2000000000007</c:v>
                </c:pt>
                <c:pt idx="2">
                  <c:v>9049.6</c:v>
                </c:pt>
                <c:pt idx="3">
                  <c:v>9867.7000000000007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65463064"/>
        <c:axId val="265463456"/>
        <c:axId val="0"/>
      </c:bar3DChart>
      <c:catAx>
        <c:axId val="265463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5463456"/>
        <c:crosses val="autoZero"/>
        <c:auto val="0"/>
        <c:lblAlgn val="ctr"/>
        <c:lblOffset val="100"/>
        <c:noMultiLvlLbl val="0"/>
      </c:catAx>
      <c:valAx>
        <c:axId val="265463456"/>
        <c:scaling>
          <c:orientation val="minMax"/>
          <c:max val="1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265463064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831700422804772E-2"/>
                  <c:y val="0.16123791628969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71197109754918E-2"/>
                  <c:y val="0.184279538980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65864327613536E-2"/>
                  <c:y val="0.17658235204445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786888202491218E-2"/>
                  <c:y val="0.2238790060737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47.7</c:v>
                </c:pt>
                <c:pt idx="1">
                  <c:v>52.8</c:v>
                </c:pt>
                <c:pt idx="2">
                  <c:v>54.8</c:v>
                </c:pt>
                <c:pt idx="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267371312"/>
        <c:axId val="267371704"/>
        <c:axId val="265867568"/>
      </c:bar3DChart>
      <c:catAx>
        <c:axId val="26737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7371704"/>
        <c:crosses val="autoZero"/>
        <c:auto val="0"/>
        <c:lblAlgn val="ctr"/>
        <c:lblOffset val="100"/>
        <c:noMultiLvlLbl val="0"/>
      </c:catAx>
      <c:valAx>
        <c:axId val="267371704"/>
        <c:scaling>
          <c:orientation val="minMax"/>
          <c:max val="8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267371312"/>
        <c:crosses val="autoZero"/>
        <c:crossBetween val="between"/>
      </c:valAx>
      <c:serAx>
        <c:axId val="265867568"/>
        <c:scaling>
          <c:orientation val="minMax"/>
        </c:scaling>
        <c:delete val="1"/>
        <c:axPos val="b"/>
        <c:majorTickMark val="out"/>
        <c:minorTickMark val="none"/>
        <c:tickLblPos val="nextTo"/>
        <c:crossAx val="267371704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958899029797228E-2"/>
          <c:y val="0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5574551421715336E-4"/>
                  <c:y val="2.84495021337126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имущества, находящегося в гос. и мун. собственности                   </a:t>
                    </a:r>
                    <a:r>
                      <a:rPr lang="ru-RU" dirty="0" smtClean="0"/>
                      <a:t>(543,1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66,0%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</a:t>
                    </a:r>
                    <a:r>
                      <a:rPr lang="ru-RU" dirty="0" smtClean="0"/>
                      <a:t>(153,4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18,6%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405334407687199E-2"/>
                  <c:y val="6.6916813207737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 и компенсации затрат государства                 </a:t>
                    </a:r>
                    <a:r>
                      <a:rPr lang="ru-RU" dirty="0" smtClean="0"/>
                      <a:t>(5,5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315508183726548"/>
                  <c:y val="7.77809388335704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санкции, возмещение ущерба </a:t>
                    </a:r>
                    <a:r>
                      <a:rPr lang="ru-RU" dirty="0" smtClean="0"/>
                      <a:t>(50,9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6,2%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4503197480694278"/>
                  <c:y val="-5.15849956877722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Платежи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при пользовании природными ресурсами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(70,5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млн.руб.)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8,5%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Платежи </a:t>
                    </a:r>
                    <a:r>
                      <a:rPr lang="ru-RU" dirty="0"/>
                      <a:t>при пользовании природными ресурсами                                         </a:t>
                    </a:r>
                    <a:r>
                      <a:rPr lang="ru-RU" dirty="0" smtClean="0"/>
                      <a:t>(70,5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8,5%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65.958956683111197</c:v>
                </c:pt>
                <c:pt idx="1">
                  <c:v>18.632104001340824</c:v>
                </c:pt>
                <c:pt idx="2">
                  <c:v>0.66730307247982079</c:v>
                </c:pt>
                <c:pt idx="3">
                  <c:v>6.1832168613534071</c:v>
                </c:pt>
                <c:pt idx="4">
                  <c:v>8.5584193817147494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543088.9</c:v>
                </c:pt>
                <c:pt idx="1">
                  <c:v>153411.9</c:v>
                </c:pt>
                <c:pt idx="2">
                  <c:v>5494.4</c:v>
                </c:pt>
                <c:pt idx="3">
                  <c:v>50911</c:v>
                </c:pt>
                <c:pt idx="4">
                  <c:v>70467.8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823374</c:v>
                </c:pt>
                <c:pt idx="1">
                  <c:v>823374</c:v>
                </c:pt>
                <c:pt idx="2">
                  <c:v>823374</c:v>
                </c:pt>
                <c:pt idx="3">
                  <c:v>823374</c:v>
                </c:pt>
                <c:pt idx="4">
                  <c:v>823374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922092947527"/>
          <c:y val="5.1283439230785627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557495527316888E-2"/>
                  <c:y val="0.17829610260612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058510740185958E-3"/>
                  <c:y val="0.19992848073665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412230058729109E-3"/>
                  <c:y val="0.21498271053948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4240007815223591E-3"/>
                  <c:y val="0.22207678543578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279</c:v>
                </c:pt>
                <c:pt idx="1">
                  <c:v>289.89999999999998</c:v>
                </c:pt>
                <c:pt idx="2">
                  <c:v>301.10000000000002</c:v>
                </c:pt>
                <c:pt idx="3">
                  <c:v>304.60000000000002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267858824"/>
        <c:axId val="267859216"/>
        <c:axId val="267978760"/>
      </c:bar3DChart>
      <c:catAx>
        <c:axId val="267858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7859216"/>
        <c:crosses val="autoZero"/>
        <c:auto val="0"/>
        <c:lblAlgn val="ctr"/>
        <c:lblOffset val="100"/>
        <c:noMultiLvlLbl val="0"/>
      </c:catAx>
      <c:valAx>
        <c:axId val="267859216"/>
        <c:scaling>
          <c:orientation val="minMax"/>
          <c:max val="300"/>
          <c:min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267858824"/>
        <c:crosses val="autoZero"/>
        <c:crossBetween val="between"/>
        <c:majorUnit val="50"/>
      </c:valAx>
      <c:serAx>
        <c:axId val="267978760"/>
        <c:scaling>
          <c:orientation val="minMax"/>
        </c:scaling>
        <c:delete val="1"/>
        <c:axPos val="b"/>
        <c:majorTickMark val="out"/>
        <c:minorTickMark val="none"/>
        <c:tickLblPos val="nextTo"/>
        <c:crossAx val="267859216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6296923269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288450549309E-2"/>
                  <c:y val="0.22499216938205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338504900170572E-2"/>
                  <c:y val="0.22101205529419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869469853531946E-2"/>
                  <c:y val="0.20241183032786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043210009151566E-2"/>
                  <c:y val="0.1959625642457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25.8</c:v>
                </c:pt>
                <c:pt idx="1">
                  <c:v>26.6</c:v>
                </c:pt>
                <c:pt idx="2">
                  <c:v>25</c:v>
                </c:pt>
                <c:pt idx="3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268219976"/>
        <c:axId val="268220368"/>
        <c:axId val="267980032"/>
      </c:bar3DChart>
      <c:catAx>
        <c:axId val="268219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8220368"/>
        <c:crosses val="autoZero"/>
        <c:auto val="0"/>
        <c:lblAlgn val="ctr"/>
        <c:lblOffset val="100"/>
        <c:noMultiLvlLbl val="0"/>
      </c:catAx>
      <c:valAx>
        <c:axId val="268220368"/>
        <c:scaling>
          <c:orientation val="minMax"/>
          <c:max val="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268219976"/>
        <c:crosses val="autoZero"/>
        <c:crossBetween val="between"/>
        <c:majorUnit val="10"/>
      </c:valAx>
      <c:serAx>
        <c:axId val="267980032"/>
        <c:scaling>
          <c:orientation val="minMax"/>
        </c:scaling>
        <c:delete val="1"/>
        <c:axPos val="b"/>
        <c:majorTickMark val="out"/>
        <c:minorTickMark val="none"/>
        <c:tickLblPos val="nextTo"/>
        <c:crossAx val="26822036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7467130595421321E-3"/>
                  <c:y val="0.23460309364554821"/>
                </c:manualLayout>
              </c:layout>
              <c:numFmt formatCode="#,##0.0" sourceLinked="0"/>
              <c:spPr>
                <a:noFill/>
                <a:ln w="28080">
                  <a:noFill/>
                </a:ln>
              </c:spPr>
              <c:txPr>
                <a:bodyPr/>
                <a:lstStyle/>
                <a:p>
                  <a:pPr>
                    <a:defRPr sz="117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573392324261109E-3"/>
                  <c:y val="0.27000058247476166"/>
                </c:manualLayout>
              </c:layout>
              <c:tx>
                <c:rich>
                  <a:bodyPr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110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940395708308762E-2"/>
                  <c:y val="0.25630046748421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298494769532941E-2"/>
                  <c:y val="0.2792457413375730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82.6</c:v>
                </c:pt>
                <c:pt idx="1">
                  <c:v>110.5</c:v>
                </c:pt>
                <c:pt idx="2">
                  <c:v>115.3</c:v>
                </c:pt>
                <c:pt idx="3">
                  <c:v>119.9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265885840"/>
        <c:axId val="268908168"/>
        <c:axId val="269301976"/>
      </c:bar3DChart>
      <c:catAx>
        <c:axId val="26588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8908168"/>
        <c:crosses val="autoZero"/>
        <c:auto val="0"/>
        <c:lblAlgn val="ctr"/>
        <c:lblOffset val="100"/>
        <c:noMultiLvlLbl val="0"/>
      </c:catAx>
      <c:valAx>
        <c:axId val="268908168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265885840"/>
        <c:crosses val="autoZero"/>
        <c:crossBetween val="between"/>
        <c:majorUnit val="40"/>
        <c:minorUnit val="1"/>
      </c:valAx>
      <c:serAx>
        <c:axId val="269301976"/>
        <c:scaling>
          <c:orientation val="minMax"/>
        </c:scaling>
        <c:delete val="1"/>
        <c:axPos val="b"/>
        <c:majorTickMark val="out"/>
        <c:minorTickMark val="none"/>
        <c:tickLblPos val="nextTo"/>
        <c:crossAx val="26890816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6311641895762"/>
          <c:y val="5.590700451543083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3600169113433948E-3"/>
                  <c:y val="0.1547576221218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30.8</c:v>
                </c:pt>
                <c:pt idx="1">
                  <c:v>54.5</c:v>
                </c:pt>
                <c:pt idx="2">
                  <c:v>54.5</c:v>
                </c:pt>
                <c:pt idx="3">
                  <c:v>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268908952"/>
        <c:axId val="268909344"/>
        <c:axId val="265544744"/>
      </c:bar3DChart>
      <c:catAx>
        <c:axId val="268908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8909344"/>
        <c:crosses val="autoZero"/>
        <c:auto val="0"/>
        <c:lblAlgn val="ctr"/>
        <c:lblOffset val="100"/>
        <c:noMultiLvlLbl val="0"/>
      </c:catAx>
      <c:valAx>
        <c:axId val="26890934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268908952"/>
        <c:crosses val="autoZero"/>
        <c:crossBetween val="between"/>
      </c:valAx>
      <c:serAx>
        <c:axId val="265544744"/>
        <c:scaling>
          <c:orientation val="minMax"/>
        </c:scaling>
        <c:delete val="1"/>
        <c:axPos val="b"/>
        <c:majorTickMark val="out"/>
        <c:minorTickMark val="none"/>
        <c:tickLblPos val="nextTo"/>
        <c:crossAx val="268909344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656235126066"/>
          <c:y val="5.0840662104638182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7683304967926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384338935363398E-3"/>
                  <c:y val="0.1088203382641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92169467681699E-2"/>
                  <c:y val="0.10428615750315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192169467681699E-2"/>
                  <c:y val="0.10428615750315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22.9</c:v>
                </c:pt>
                <c:pt idx="1">
                  <c:v>6.7</c:v>
                </c:pt>
                <c:pt idx="2">
                  <c:v>6.7</c:v>
                </c:pt>
                <c:pt idx="3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268910128"/>
        <c:axId val="268910520"/>
        <c:axId val="268955104"/>
      </c:bar3DChart>
      <c:catAx>
        <c:axId val="26891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Arial Narrow" panose="020B0606020202030204" pitchFamily="34" charset="0"/>
              </a:defRPr>
            </a:pPr>
            <a:endParaRPr lang="ru-RU"/>
          </a:p>
        </c:txPr>
        <c:crossAx val="268910520"/>
        <c:crosses val="autoZero"/>
        <c:auto val="0"/>
        <c:lblAlgn val="ctr"/>
        <c:lblOffset val="100"/>
        <c:noMultiLvlLbl val="0"/>
      </c:catAx>
      <c:valAx>
        <c:axId val="268910520"/>
        <c:scaling>
          <c:orientation val="minMax"/>
          <c:max val="2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268910128"/>
        <c:crosses val="autoZero"/>
        <c:crossBetween val="between"/>
        <c:majorUnit val="5"/>
        <c:minorUnit val="5"/>
      </c:valAx>
      <c:serAx>
        <c:axId val="268955104"/>
        <c:scaling>
          <c:orientation val="minMax"/>
        </c:scaling>
        <c:delete val="1"/>
        <c:axPos val="b"/>
        <c:majorTickMark val="out"/>
        <c:minorTickMark val="none"/>
        <c:tickLblPos val="nextTo"/>
        <c:crossAx val="268910520"/>
        <c:crosses val="autoZero"/>
      </c:serAx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282923698150122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37520740941865E-2"/>
                  <c:y val="0.229890741663670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270,0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59525748936556E-2"/>
                  <c:y val="0.17202286077547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961806498326345E-3"/>
                  <c:y val="0.17791704019614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911062841282771E-3"/>
                  <c:y val="0.17146777411406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270</c:v>
                </c:pt>
                <c:pt idx="1">
                  <c:v>153.4</c:v>
                </c:pt>
                <c:pt idx="2">
                  <c:v>150.9</c:v>
                </c:pt>
                <c:pt idx="3">
                  <c:v>150.5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268911304"/>
        <c:axId val="268911696"/>
        <c:axId val="269605376"/>
      </c:bar3DChart>
      <c:catAx>
        <c:axId val="268911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8911696"/>
        <c:crosses val="autoZero"/>
        <c:auto val="0"/>
        <c:lblAlgn val="ctr"/>
        <c:lblOffset val="100"/>
        <c:noMultiLvlLbl val="0"/>
      </c:catAx>
      <c:valAx>
        <c:axId val="268911696"/>
        <c:scaling>
          <c:orientation val="minMax"/>
          <c:max val="3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268911304"/>
        <c:crosses val="autoZero"/>
        <c:crossBetween val="between"/>
        <c:majorUnit val="50"/>
      </c:valAx>
      <c:serAx>
        <c:axId val="26960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26891169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917263877788E-2"/>
                  <c:y val="0.153724789977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41951078910478E-2"/>
                  <c:y val="0.1991408834118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308344360449122E-3"/>
                  <c:y val="0.19697391915229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38673077678932E-2"/>
                  <c:y val="0.19613060913854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31.7</c:v>
                </c:pt>
                <c:pt idx="1">
                  <c:v>50.9</c:v>
                </c:pt>
                <c:pt idx="2">
                  <c:v>50.4</c:v>
                </c:pt>
                <c:pt idx="3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268912872"/>
        <c:axId val="268913264"/>
        <c:axId val="269606224"/>
      </c:bar3DChart>
      <c:catAx>
        <c:axId val="268912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8913264"/>
        <c:crosses val="autoZero"/>
        <c:auto val="0"/>
        <c:lblAlgn val="ctr"/>
        <c:lblOffset val="100"/>
        <c:noMultiLvlLbl val="0"/>
      </c:catAx>
      <c:valAx>
        <c:axId val="268913264"/>
        <c:scaling>
          <c:orientation val="minMax"/>
          <c:max val="50"/>
          <c:min val="1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268912872"/>
        <c:crosses val="autoZero"/>
        <c:crossBetween val="between"/>
      </c:valAx>
      <c:serAx>
        <c:axId val="26960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268913264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035971904852282E-2"/>
                  <c:y val="-1.17505892973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130151168929759E-2"/>
                  <c:y val="-1.592356687898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941792640774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17882.900000000001</c:v>
                </c:pt>
                <c:pt idx="1">
                  <c:v>18314.5</c:v>
                </c:pt>
                <c:pt idx="2">
                  <c:v>18793.7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9.554140127388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20634448058115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847613376697323E-2"/>
                  <c:y val="-1.910828025477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9159.6</c:v>
                </c:pt>
                <c:pt idx="1">
                  <c:v>9883.4</c:v>
                </c:pt>
                <c:pt idx="2">
                  <c:v>10706.9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8882272813539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582939718809763E-2"/>
                  <c:y val="-6.3694267515923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431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771420065045986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086</a:t>
                    </a:r>
                    <a:r>
                      <a:rPr lang="en-US" dirty="0" smtClean="0"/>
                      <a:t>,</a:t>
                    </a:r>
                    <a:r>
                      <a:rPr lang="ru-RU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8723.2999999999993</c:v>
                </c:pt>
                <c:pt idx="1">
                  <c:v>8431.1</c:v>
                </c:pt>
                <c:pt idx="2">
                  <c:v>8086.8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268914048"/>
        <c:axId val="268914440"/>
        <c:axId val="0"/>
      </c:bar3DChart>
      <c:catAx>
        <c:axId val="26891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8914440"/>
        <c:crosses val="autoZero"/>
        <c:auto val="0"/>
        <c:lblAlgn val="ctr"/>
        <c:lblOffset val="100"/>
        <c:noMultiLvlLbl val="0"/>
      </c:catAx>
      <c:valAx>
        <c:axId val="26891444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268914048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0"/>
      <c:rotY val="110"/>
      <c:rAngAx val="0"/>
    </c:view3D>
    <c:floor>
      <c:thickness val="0"/>
    </c:floor>
    <c:sideWall>
      <c:thickness val="0"/>
      <c:spPr>
        <a:noFill/>
        <a:ln w="25380">
          <a:noFill/>
        </a:ln>
      </c:spPr>
    </c:sideWall>
    <c:backWall>
      <c:thickness val="0"/>
      <c:spPr>
        <a:noFill/>
        <a:ln w="25380">
          <a:noFill/>
        </a:ln>
      </c:spPr>
    </c:backWall>
    <c:plotArea>
      <c:layout>
        <c:manualLayout>
          <c:layoutTarget val="inner"/>
          <c:xMode val="edge"/>
          <c:yMode val="edge"/>
          <c:x val="2.6577382400747498E-2"/>
          <c:y val="4.3339596652095073E-2"/>
          <c:w val="0.92596076293924323"/>
          <c:h val="0.91058375545336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886217714751045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517511330861151E-2"/>
                  <c:y val="-3.59873993096653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433307703038974"/>
                  <c:y val="6.11785788264310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13256.3</c:v>
                </c:pt>
                <c:pt idx="1">
                  <c:v>3077.9</c:v>
                </c:pt>
                <c:pt idx="2">
                  <c:v>2062.6999999999998</c:v>
                </c:pt>
                <c:pt idx="4">
                  <c:v>197.9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0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59.7</c:v>
                </c:pt>
                <c:pt idx="1">
                  <c:v>48.1</c:v>
                </c:pt>
                <c:pt idx="2">
                  <c:v>49</c:v>
                </c:pt>
                <c:pt idx="3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936059912619329E-3"/>
                  <c:y val="1.7792284634940862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8</a:t>
                    </a:r>
                    <a:r>
                      <a:rPr lang="ru-RU" sz="1600" b="1" baseline="0" dirty="0" smtClean="0"/>
                      <a:t> 697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3</a:t>
                    </a:r>
                    <a:r>
                      <a:rPr lang="en-US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1" dirty="0" smtClean="0"/>
                      <a:t>40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3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968029956309521E-3"/>
                  <c:y val="-6.604550153774130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</a:t>
                    </a:r>
                    <a:r>
                      <a:rPr lang="ru-RU" b="1" baseline="0" dirty="0" smtClean="0"/>
                      <a:t> 655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9</a:t>
                    </a:r>
                    <a:endParaRPr lang="en-US" b="1" dirty="0" smtClean="0"/>
                  </a:p>
                  <a:p>
                    <a:r>
                      <a:rPr lang="ru-RU" sz="1400" b="1" dirty="0" smtClean="0"/>
                      <a:t>51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9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934801328762491E-3"/>
                  <c:y val="-6.476589270271852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9</a:t>
                    </a:r>
                    <a:r>
                      <a:rPr lang="en-US" sz="1600" b="1" dirty="0" smtClean="0"/>
                      <a:t> </a:t>
                    </a:r>
                    <a:r>
                      <a:rPr lang="ru-RU" sz="1600" b="1" dirty="0" smtClean="0"/>
                      <a:t>794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2</a:t>
                    </a:r>
                    <a:endParaRPr lang="en-US" sz="1600" b="1" dirty="0" smtClean="0"/>
                  </a:p>
                  <a:p>
                    <a:r>
                      <a:rPr lang="en-US" sz="1400" b="1" dirty="0" smtClean="0"/>
                      <a:t>5</a:t>
                    </a:r>
                    <a:r>
                      <a:rPr lang="ru-RU" sz="1400" b="1" dirty="0" smtClean="0"/>
                      <a:t>1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0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</a:t>
                    </a:r>
                    <a:r>
                      <a:rPr lang="en-US" b="1" dirty="0" smtClean="0"/>
                      <a:t> </a:t>
                    </a:r>
                    <a:r>
                      <a:rPr lang="ru-RU" b="1" dirty="0" smtClean="0"/>
                      <a:t>845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8</a:t>
                    </a:r>
                    <a:endParaRPr lang="en-US" b="1" dirty="0" smtClean="0"/>
                  </a:p>
                  <a:p>
                    <a:r>
                      <a:rPr lang="en-US" sz="1400" b="1" dirty="0" smtClean="0"/>
                      <a:t>5</a:t>
                    </a:r>
                    <a:r>
                      <a:rPr lang="ru-RU" sz="1400" b="1" dirty="0" smtClean="0"/>
                      <a:t>0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2</a:t>
                    </a:r>
                    <a:r>
                      <a:rPr lang="en-US" sz="1400" b="1" dirty="0" smtClean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40.299999999999997</c:v>
                </c:pt>
                <c:pt idx="1">
                  <c:v>51.9</c:v>
                </c:pt>
                <c:pt idx="2">
                  <c:v>51</c:v>
                </c:pt>
                <c:pt idx="3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268222720"/>
        <c:axId val="270310192"/>
        <c:axId val="0"/>
      </c:bar3DChart>
      <c:catAx>
        <c:axId val="26822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70310192"/>
        <c:crosses val="autoZero"/>
        <c:auto val="1"/>
        <c:lblAlgn val="ctr"/>
        <c:lblOffset val="100"/>
        <c:noMultiLvlLbl val="0"/>
      </c:catAx>
      <c:valAx>
        <c:axId val="270310192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26822272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rgbClr val="8EB4E3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E46C0A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Жилищно-коммунальное хозяйство </a:t>
                    </a:r>
                  </a:p>
                  <a:p>
                    <a:r>
                      <a:rPr lang="ru-RU" sz="1300" dirty="0" smtClean="0"/>
                      <a:t>(1 247,7 млн.руб.)
6,7%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303738491205682"/>
                  <c:y val="-8.697996583043100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Общегосударственные вопросы</a:t>
                    </a:r>
                  </a:p>
                  <a:p>
                    <a:r>
                      <a:rPr lang="ru-RU" sz="1300" dirty="0" smtClean="0"/>
                      <a:t> (1 531,7</a:t>
                    </a:r>
                    <a:r>
                      <a:rPr lang="ru-RU" sz="1300" baseline="0" dirty="0" smtClean="0"/>
                      <a:t> </a:t>
                    </a:r>
                    <a:r>
                      <a:rPr lang="ru-RU" sz="1300" dirty="0" smtClean="0"/>
                      <a:t>млн.руб</a:t>
                    </a:r>
                    <a:r>
                      <a:rPr lang="ru-RU" sz="1300" dirty="0"/>
                      <a:t>.)
</a:t>
                    </a:r>
                    <a:r>
                      <a:rPr lang="ru-RU" sz="1300" dirty="0" smtClean="0"/>
                      <a:t>8,2%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Социальная политика </a:t>
                    </a:r>
                    <a:r>
                      <a:rPr lang="ru-RU" sz="1300" dirty="0" smtClean="0"/>
                      <a:t>                 (535,6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2,9%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70329019647545E-2"/>
                  <c:y val="6.7612225608429347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Культура                   </a:t>
                    </a:r>
                    <a:r>
                      <a:rPr lang="ru-RU" sz="1300" dirty="0" smtClean="0"/>
                      <a:t>(567,0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3,0%</a:t>
                    </a:r>
                    <a:endParaRPr lang="ru-RU" sz="13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39278612624519E-2"/>
                  <c:y val="2.61648285551360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 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1 850,4 млн.руб.)
10,0%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1504514383988651"/>
                  <c:y val="6.790482067671815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Другие расходы </a:t>
                    </a:r>
                    <a:endParaRPr lang="ru-RU" sz="1300" dirty="0" smtClean="0"/>
                  </a:p>
                  <a:p>
                    <a:r>
                      <a:rPr lang="ru-RU" sz="1300" dirty="0" smtClean="0"/>
                      <a:t>(826,5 </a:t>
                    </a:r>
                    <a:r>
                      <a:rPr lang="ru-RU" sz="1300" dirty="0"/>
                      <a:t>млн.руб.)
</a:t>
                    </a:r>
                    <a:r>
                      <a:rPr lang="ru-RU" sz="1300" dirty="0" smtClean="0"/>
                      <a:t>4,4%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338020892645357E-2"/>
                  <c:y val="-0.104349757119311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</a:t>
                    </a:r>
                    <a:endParaRPr lang="ru-RU" dirty="0" smtClean="0"/>
                  </a:p>
                  <a:p>
                    <a:r>
                      <a:rPr lang="ru-RU" dirty="0" smtClean="0"/>
                      <a:t>и </a:t>
                    </a:r>
                    <a:r>
                      <a:rPr lang="ru-RU" dirty="0"/>
                      <a:t>спорт   </a:t>
                    </a:r>
                    <a:endParaRPr lang="ru-RU" dirty="0" smtClean="0"/>
                  </a:p>
                  <a:p>
                    <a:r>
                      <a:rPr lang="ru-RU" dirty="0" smtClean="0"/>
                      <a:t>(</a:t>
                    </a:r>
                    <a:r>
                      <a:rPr lang="ru-RU" dirty="0"/>
                      <a:t>426,8 млн.руб.)
2,3%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                             (11 609,1 млн.руб.)</c:v>
                </c:pt>
                <c:pt idx="1">
                  <c:v>Жилищно-коммунальное хозяйство (1 247,7 млн.руб.)</c:v>
                </c:pt>
                <c:pt idx="2">
                  <c:v>Общегосударственные вопросы (1 531,7 млн.руб.)</c:v>
                </c:pt>
                <c:pt idx="3">
                  <c:v>Социальная политика (535,6 млн.руб.)</c:v>
                </c:pt>
                <c:pt idx="4">
                  <c:v>Культура                       (567,0 млн.руб.)</c:v>
                </c:pt>
                <c:pt idx="5">
                  <c:v>Национальная экономика   (1 850,4 млн.руб.)</c:v>
                </c:pt>
                <c:pt idx="6">
                  <c:v>Другие расходы (826,5 млн.руб.)</c:v>
                </c:pt>
                <c:pt idx="7">
                  <c:v>Физическая культура и спорт   (426,8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62.43179453821535</c:v>
                </c:pt>
                <c:pt idx="1">
                  <c:v>6.7099087448891455</c:v>
                </c:pt>
                <c:pt idx="2">
                  <c:v>8.2370999529558713</c:v>
                </c:pt>
                <c:pt idx="3">
                  <c:v>2.8802673002202148</c:v>
                </c:pt>
                <c:pt idx="4">
                  <c:v>3.0493148926604094</c:v>
                </c:pt>
                <c:pt idx="5">
                  <c:v>9.9513049875907242</c:v>
                </c:pt>
                <c:pt idx="6">
                  <c:v>4.4448698781188272</c:v>
                </c:pt>
                <c:pt idx="7">
                  <c:v>2.295439705349458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(11 609,1 млн.руб.)</c:v>
                </c:pt>
                <c:pt idx="1">
                  <c:v>Жилищно-коммунальное хозяйство (1 247,7 млн.руб.)</c:v>
                </c:pt>
                <c:pt idx="2">
                  <c:v>Общегосударственные вопросы (1 531,7 млн.руб.)</c:v>
                </c:pt>
                <c:pt idx="3">
                  <c:v>Социальная политика (535,6 млн.руб.)</c:v>
                </c:pt>
                <c:pt idx="4">
                  <c:v>Культура                       (567,0 млн.руб.)</c:v>
                </c:pt>
                <c:pt idx="5">
                  <c:v>Национальная экономика   (1 850,4 млн.руб.)</c:v>
                </c:pt>
                <c:pt idx="6">
                  <c:v>Другие расходы (826,5 млн.руб.)</c:v>
                </c:pt>
                <c:pt idx="7">
                  <c:v>Физическая культура и спорт   (426,8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11609118.4</c:v>
                </c:pt>
                <c:pt idx="1">
                  <c:v>1247699.6000000001</c:v>
                </c:pt>
                <c:pt idx="2">
                  <c:v>1531679</c:v>
                </c:pt>
                <c:pt idx="3">
                  <c:v>535582.30000000005</c:v>
                </c:pt>
                <c:pt idx="4">
                  <c:v>567016.5</c:v>
                </c:pt>
                <c:pt idx="5">
                  <c:v>1850433.4</c:v>
                </c:pt>
                <c:pt idx="6">
                  <c:v>826518.3</c:v>
                </c:pt>
                <c:pt idx="7">
                  <c:v>426834.3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(11 609,1 млн.руб.)</c:v>
                </c:pt>
                <c:pt idx="1">
                  <c:v>Жилищно-коммунальное хозяйство (1 247,7 млн.руб.)</c:v>
                </c:pt>
                <c:pt idx="2">
                  <c:v>Общегосударственные вопросы (1 531,7 млн.руб.)</c:v>
                </c:pt>
                <c:pt idx="3">
                  <c:v>Социальная политика (535,6 млн.руб.)</c:v>
                </c:pt>
                <c:pt idx="4">
                  <c:v>Культура                       (567,0 млн.руб.)</c:v>
                </c:pt>
                <c:pt idx="5">
                  <c:v>Национальная экономика   (1 850,4 млн.руб.)</c:v>
                </c:pt>
                <c:pt idx="6">
                  <c:v>Другие расходы (826,5 млн.руб.)</c:v>
                </c:pt>
                <c:pt idx="7">
                  <c:v>Физическая культура и спорт   (426,8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18594881.800000001</c:v>
                </c:pt>
                <c:pt idx="1">
                  <c:v>18594881.800000001</c:v>
                </c:pt>
                <c:pt idx="2">
                  <c:v>18594881.800000001</c:v>
                </c:pt>
                <c:pt idx="3">
                  <c:v>18594881.800000001</c:v>
                </c:pt>
                <c:pt idx="4">
                  <c:v>18594881.800000001</c:v>
                </c:pt>
                <c:pt idx="5">
                  <c:v>18594881.800000001</c:v>
                </c:pt>
                <c:pt idx="6">
                  <c:v>18594881.800000001</c:v>
                </c:pt>
                <c:pt idx="7">
                  <c:v>18594881.800000001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rgbClr val="558ED5"/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2025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solidFill>
                <a:srgbClr val="8EB4E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768161222783285"/>
                  <c:y val="7.20062464871923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70.7</c:v>
                </c:pt>
                <c:pt idx="1">
                  <c:v>29.299999999999997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2027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02100109057768E-2"/>
          <c:y val="5.6990188824874645E-2"/>
          <c:w val="0.82511003817021988"/>
          <c:h val="0.82373083877053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solidFill>
                <a:srgbClr val="8EB4E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119322086439488"/>
                  <c:y val="1.7582999240101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67.3</c:v>
                </c:pt>
                <c:pt idx="1">
                  <c:v>32.700000000000003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B h="635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2026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solidFill>
                <a:srgbClr val="8EB4E3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265714230153431"/>
                  <c:y val="-0.300882563123961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1320528717090612"/>
                  <c:y val="2.76722299443223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68.099999999999994</c:v>
                </c:pt>
                <c:pt idx="1">
                  <c:v>31.900000000000006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1856294375"/>
          <c:y val="9.081981816934683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519510921085726"/>
                  <c:y val="0.130716721178816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378242953046103E-2"/>
                  <c:y val="5.03103589292985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91.090274846135046</c:v>
                </c:pt>
                <c:pt idx="1">
                  <c:v>8.9097251538649545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explosion val="9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888633253337035"/>
                  <c:y val="0.22122874178084986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sz="1300" b="1" dirty="0" smtClean="0"/>
                      <a:t>100</a:t>
                    </a:r>
                    <a:r>
                      <a:rPr lang="en-US" sz="1300" b="1" dirty="0" smtClean="0"/>
                      <a:t>%</a:t>
                    </a:r>
                    <a:endParaRPr lang="en-US" b="1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Лист1!$B$2:$B$2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3980443880283217E-2"/>
          <c:y val="0.79851284718393445"/>
          <c:w val="0.8844733136317658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6.4830727873611091E-2"/>
                  <c:y val="-0.125615727928727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948651812376202E-2"/>
                  <c:y val="-0.146021716041838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996719633666112"/>
                  <c:y val="-8.336622750052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4500.7</c:v>
                </c:pt>
                <c:pt idx="1">
                  <c:v>5396.5</c:v>
                </c:pt>
                <c:pt idx="2">
                  <c:v>6226.5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221152"/>
        <c:axId val="268221936"/>
      </c:lineChart>
      <c:catAx>
        <c:axId val="26822115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268221936"/>
        <c:crossesAt val="0"/>
        <c:auto val="1"/>
        <c:lblAlgn val="ctr"/>
        <c:lblOffset val="100"/>
        <c:tickLblSkip val="1"/>
        <c:noMultiLvlLbl val="0"/>
      </c:catAx>
      <c:valAx>
        <c:axId val="268221936"/>
        <c:scaling>
          <c:orientation val="minMax"/>
          <c:max val="7000"/>
          <c:min val="4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268221152"/>
        <c:crossesAt val="1"/>
        <c:crossBetween val="between"/>
        <c:majorUnit val="1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3652194609175113E-2"/>
                  <c:y val="0.173283084331323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775957476348212"/>
                  <c:y val="3.192889659130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96.349485777818956</c:v>
                </c:pt>
                <c:pt idx="1">
                  <c:v>3.6505142221810436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8942660504968365E-2"/>
          <c:y val="0.81505316779699422"/>
          <c:w val="0.8995866637577103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noFill/>
      <a:bevel/>
    </a:ln>
    <a:effectLst>
      <a:softEdge rad="63500"/>
    </a:effectLst>
    <a:scene3d>
      <a:camera prst="orthographicFront"/>
      <a:lightRig rig="threePt" dir="t"/>
    </a:scene3d>
    <a:sp3d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доходы физических лиц                                                                                              </a:t>
                    </a:r>
                    <a:r>
                      <a:rPr lang="ru-RU" dirty="0" smtClean="0"/>
                      <a:t>(5 658,2 млн.руб</a:t>
                    </a:r>
                    <a:r>
                      <a:rPr lang="ru-RU" dirty="0"/>
                      <a:t>.)                                                                      
67,9%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Земельный налог                                                                           </a:t>
                    </a:r>
                    <a:r>
                      <a:rPr lang="ru-RU" dirty="0" smtClean="0"/>
                      <a:t>(716,6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8,6%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имущество физических лиц                                        </a:t>
                    </a:r>
                    <a:r>
                      <a:rPr lang="ru-RU" dirty="0" smtClean="0"/>
                      <a:t>(991,1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11,9%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Налог на совокупный доход (</a:t>
                    </a:r>
                    <a:r>
                      <a:rPr lang="ru-RU" dirty="0" smtClean="0"/>
                      <a:t>556,4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6,7%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524377487056628E-2"/>
                  <c:y val="4.4712511435001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/>
                      <a:t>Государственная пошлина </a:t>
                    </a:r>
                    <a:r>
                      <a:rPr lang="ru-RU" dirty="0" smtClean="0"/>
                      <a:t>(361,1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4,3%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97"/>
                    </a:pPr>
                    <a:r>
                      <a:rPr lang="ru-RU" dirty="0" smtClean="0"/>
                      <a:t>Акцизы (52,8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0,6%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67.874463074462682</c:v>
                </c:pt>
                <c:pt idx="1">
                  <c:v>8.5968904964722697</c:v>
                </c:pt>
                <c:pt idx="2">
                  <c:v>11.888553503403068</c:v>
                </c:pt>
                <c:pt idx="3">
                  <c:v>6.6746144813643049</c:v>
                </c:pt>
                <c:pt idx="4">
                  <c:v>4.3315718057931303</c:v>
                </c:pt>
                <c:pt idx="5">
                  <c:v>0.63390663850455442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5658159</c:v>
                </c:pt>
                <c:pt idx="1">
                  <c:v>716655</c:v>
                </c:pt>
                <c:pt idx="2">
                  <c:v>991055</c:v>
                </c:pt>
                <c:pt idx="3">
                  <c:v>556410</c:v>
                </c:pt>
                <c:pt idx="4">
                  <c:v>361089</c:v>
                </c:pt>
                <c:pt idx="5">
                  <c:v>52843.8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8336211.7999999998</c:v>
                </c:pt>
                <c:pt idx="1">
                  <c:v>8336211.7999999998</c:v>
                </c:pt>
                <c:pt idx="2">
                  <c:v>8336211.7999999998</c:v>
                </c:pt>
                <c:pt idx="3">
                  <c:v>8336211.7999999998</c:v>
                </c:pt>
                <c:pt idx="4">
                  <c:v>8336211.7999999998</c:v>
                </c:pt>
                <c:pt idx="5">
                  <c:v>8336211.7999999998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4.1676082311272428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302422471732E-3"/>
                  <c:y val="0.15000673242982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697525122171708E-2"/>
                  <c:y val="0.18427099493604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86670509780288E-2"/>
                  <c:y val="0.21927875186605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30990344177035E-3"/>
                  <c:y val="0.24445803939935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4604.5</c:v>
                </c:pt>
                <c:pt idx="1">
                  <c:v>5658.2</c:v>
                </c:pt>
                <c:pt idx="2">
                  <c:v>6347.5</c:v>
                </c:pt>
                <c:pt idx="3">
                  <c:v>6907.2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266905864"/>
        <c:axId val="266906256"/>
        <c:axId val="265543048"/>
      </c:bar3DChart>
      <c:catAx>
        <c:axId val="26690586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6906256"/>
        <c:crosses val="autoZero"/>
        <c:auto val="0"/>
        <c:lblAlgn val="ctr"/>
        <c:lblOffset val="100"/>
        <c:noMultiLvlLbl val="0"/>
      </c:catAx>
      <c:valAx>
        <c:axId val="266906256"/>
        <c:scaling>
          <c:orientation val="minMax"/>
          <c:max val="70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266905864"/>
        <c:crosses val="autoZero"/>
        <c:crossBetween val="between"/>
        <c:majorUnit val="1000"/>
        <c:minorUnit val="200"/>
      </c:valAx>
      <c:serAx>
        <c:axId val="265543048"/>
        <c:scaling>
          <c:orientation val="minMax"/>
        </c:scaling>
        <c:delete val="1"/>
        <c:axPos val="b"/>
        <c:majorTickMark val="out"/>
        <c:minorTickMark val="none"/>
        <c:tickLblPos val="nextTo"/>
        <c:crossAx val="266906256"/>
        <c:crosses val="autoZero"/>
      </c:serAx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3761578471576"/>
          <c:y val="4.1706817316980359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6061812988851E-3"/>
                  <c:y val="0.16487779176301848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815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14164057279861E-2"/>
                  <c:y val="0.12107396891373709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</a:p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716,7</a:t>
                    </a:r>
                    <a:endParaRPr lang="ru-RU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310964665190553E-3"/>
                  <c:y val="0.12262447677311718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721,6</a:t>
                    </a:r>
                    <a:endParaRPr lang="ru-RU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310886056048318E-2"/>
                  <c:y val="0.218433685566255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945,8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397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815.3</c:v>
                </c:pt>
                <c:pt idx="1">
                  <c:v>716.7</c:v>
                </c:pt>
                <c:pt idx="2">
                  <c:v>721.6</c:v>
                </c:pt>
                <c:pt idx="3">
                  <c:v>945.8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266696344"/>
        <c:axId val="266696736"/>
        <c:axId val="265544320"/>
      </c:bar3DChart>
      <c:catAx>
        <c:axId val="266696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6696736"/>
        <c:crosses val="autoZero"/>
        <c:auto val="0"/>
        <c:lblAlgn val="ctr"/>
        <c:lblOffset val="100"/>
        <c:noMultiLvlLbl val="0"/>
      </c:catAx>
      <c:valAx>
        <c:axId val="266696736"/>
        <c:scaling>
          <c:orientation val="minMax"/>
          <c:max val="1000"/>
          <c:min val="5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266696344"/>
        <c:crosses val="autoZero"/>
        <c:crossBetween val="between"/>
        <c:minorUnit val="10"/>
      </c:valAx>
      <c:serAx>
        <c:axId val="265544320"/>
        <c:scaling>
          <c:orientation val="minMax"/>
        </c:scaling>
        <c:delete val="1"/>
        <c:axPos val="b"/>
        <c:majorTickMark val="out"/>
        <c:minorTickMark val="none"/>
        <c:tickLblPos val="nextTo"/>
        <c:crossAx val="266696736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8972440832856"/>
          <c:y val="4.760752009090049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08095736873385E-2"/>
                  <c:y val="0.19962658839592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776095524272711E-3"/>
                  <c:y val="0.298615095483820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</a:t>
                    </a:r>
                    <a:r>
                      <a:rPr lang="ru-RU" dirty="0" smtClean="0"/>
                      <a:t>991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67977775713809E-2"/>
                  <c:y val="0.2334138737799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64788014046676E-2"/>
                  <c:y val="0.23785981886656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884</c:v>
                </c:pt>
                <c:pt idx="1">
                  <c:v>991.1</c:v>
                </c:pt>
                <c:pt idx="2">
                  <c:v>992.9</c:v>
                </c:pt>
                <c:pt idx="3">
                  <c:v>994.8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266698304"/>
        <c:axId val="266698696"/>
        <c:axId val="265864600"/>
      </c:bar3DChart>
      <c:catAx>
        <c:axId val="266698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6698696"/>
        <c:crosses val="autoZero"/>
        <c:auto val="0"/>
        <c:lblAlgn val="ctr"/>
        <c:lblOffset val="100"/>
        <c:noMultiLvlLbl val="0"/>
      </c:catAx>
      <c:valAx>
        <c:axId val="266698696"/>
        <c:scaling>
          <c:orientation val="minMax"/>
          <c:max val="1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266698304"/>
        <c:crosses val="autoZero"/>
        <c:crossBetween val="between"/>
        <c:majorUnit val="200"/>
      </c:valAx>
      <c:serAx>
        <c:axId val="265864600"/>
        <c:scaling>
          <c:orientation val="minMax"/>
        </c:scaling>
        <c:delete val="1"/>
        <c:axPos val="b"/>
        <c:majorTickMark val="out"/>
        <c:minorTickMark val="none"/>
        <c:tickLblPos val="nextTo"/>
        <c:crossAx val="266698696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5899701647737"/>
          <c:y val="5.707379600805713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374874730824873E-2"/>
                  <c:y val="0.12214419953931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122748226843839E-2"/>
                  <c:y val="0.2699709904682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91434455617775E-2"/>
                  <c:y val="0.26606154646825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586445970824502E-2"/>
                  <c:y val="0.26941084628803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96.2</c:v>
                </c:pt>
                <c:pt idx="1">
                  <c:v>361.1</c:v>
                </c:pt>
                <c:pt idx="2">
                  <c:v>356.4</c:v>
                </c:pt>
                <c:pt idx="3">
                  <c:v>349.6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183"/>
        <c:shape val="cylinder"/>
        <c:axId val="266699480"/>
        <c:axId val="265885056"/>
        <c:axId val="265865448"/>
      </c:bar3DChart>
      <c:catAx>
        <c:axId val="266699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5885056"/>
        <c:crosses val="autoZero"/>
        <c:auto val="0"/>
        <c:lblAlgn val="ctr"/>
        <c:lblOffset val="100"/>
        <c:noMultiLvlLbl val="0"/>
      </c:catAx>
      <c:valAx>
        <c:axId val="265885056"/>
        <c:scaling>
          <c:orientation val="minMax"/>
          <c:max val="3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266699480"/>
        <c:crosses val="autoZero"/>
        <c:crossBetween val="between"/>
        <c:majorUnit val="50"/>
      </c:valAx>
      <c:serAx>
        <c:axId val="265865448"/>
        <c:scaling>
          <c:orientation val="minMax"/>
        </c:scaling>
        <c:delete val="1"/>
        <c:axPos val="b"/>
        <c:majorTickMark val="out"/>
        <c:minorTickMark val="none"/>
        <c:tickLblPos val="nextTo"/>
        <c:crossAx val="26588505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8196706276939"/>
          <c:y val="4.2103445247782686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919057876027E-2"/>
                  <c:y val="0.176029622691215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14053750872535E-2"/>
                  <c:y val="0.19170535374528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190792442552664E-3"/>
                  <c:y val="0.23043116822293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576,4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72325899041037E-2"/>
                  <c:y val="0.22587067880455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538.70000000000005</c:v>
                </c:pt>
                <c:pt idx="1">
                  <c:v>556.4</c:v>
                </c:pt>
                <c:pt idx="2">
                  <c:v>576.4</c:v>
                </c:pt>
                <c:pt idx="3">
                  <c:v>596.29999999999995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267370136"/>
        <c:axId val="267370528"/>
        <c:axId val="265867144"/>
      </c:bar3DChart>
      <c:catAx>
        <c:axId val="267370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67370528"/>
        <c:crosses val="autoZero"/>
        <c:auto val="0"/>
        <c:lblAlgn val="ctr"/>
        <c:lblOffset val="100"/>
        <c:noMultiLvlLbl val="0"/>
      </c:catAx>
      <c:valAx>
        <c:axId val="267370528"/>
        <c:scaling>
          <c:orientation val="minMax"/>
          <c:max val="6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267370136"/>
        <c:crosses val="autoZero"/>
        <c:crossBetween val="between"/>
        <c:majorUnit val="50"/>
      </c:valAx>
      <c:serAx>
        <c:axId val="265867144"/>
        <c:scaling>
          <c:orientation val="minMax"/>
        </c:scaling>
        <c:delete val="1"/>
        <c:axPos val="b"/>
        <c:majorTickMark val="out"/>
        <c:minorTickMark val="none"/>
        <c:tickLblPos val="nextTo"/>
        <c:crossAx val="267370528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0.36609</cdr:x>
      <cdr:y>0.1477</cdr:y>
    </cdr:from>
    <cdr:to>
      <cdr:x>0.38395</cdr:x>
      <cdr:y>0.19398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574468"/>
          <a:ext cx="144032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0.52681</cdr:x>
      <cdr:y>0.08195</cdr:y>
    </cdr:from>
    <cdr:to>
      <cdr:x>0.54516</cdr:x>
      <cdr:y>0.12823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48472" y="318731"/>
          <a:ext cx="147984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0.6786</cdr:x>
      <cdr:y>0.08195</cdr:y>
    </cdr:from>
    <cdr:to>
      <cdr:x>0.69646</cdr:x>
      <cdr:y>0.12823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472608" y="318731"/>
          <a:ext cx="144032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0.38395</cdr:x>
      <cdr:y>0.10509</cdr:y>
    </cdr:from>
    <cdr:to>
      <cdr:x>0.52681</cdr:x>
      <cdr:y>0.17084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096360" y="408731"/>
          <a:ext cx="1152112" cy="25573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0.54516</cdr:x>
      <cdr:y>0.10509</cdr:y>
    </cdr:from>
    <cdr:to>
      <cdr:x>0.6786</cdr:x>
      <cdr:y>0.10509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4396456" y="408731"/>
          <a:ext cx="1076152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0.31252</cdr:x>
      <cdr:y>0.06425</cdr:y>
    </cdr:from>
    <cdr:to>
      <cdr:x>0.40225</cdr:x>
      <cdr:y>0.1383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520280" y="249910"/>
          <a:ext cx="723627" cy="28800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9</a:t>
          </a:r>
          <a:r>
            <a:rPr lang="ru-RU" sz="1350" b="1" dirty="0" smtClean="0">
              <a:latin typeface="Arial Narrow" panose="020B0606020202030204" pitchFamily="34" charset="0"/>
            </a:rPr>
            <a:t> 159,6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0.47324</cdr:x>
      <cdr:y>0.00789</cdr:y>
    </cdr:from>
    <cdr:to>
      <cdr:x>0.55871</cdr:x>
      <cdr:y>0.08195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816424" y="30684"/>
          <a:ext cx="689273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9</a:t>
          </a:r>
          <a:r>
            <a:rPr lang="ru-RU" sz="1350" b="1" dirty="0" smtClean="0">
              <a:latin typeface="Arial Narrow" panose="020B0606020202030204" pitchFamily="34" charset="0"/>
            </a:rPr>
            <a:t> 883,4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0.64289</cdr:x>
      <cdr:y>0.00789</cdr:y>
    </cdr:from>
    <cdr:to>
      <cdr:x>0.74622</cdr:x>
      <cdr:y>0.08195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184576" y="30684"/>
          <a:ext cx="833305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10 706,9</a:t>
          </a:r>
        </a:p>
        <a:p xmlns:a="http://schemas.openxmlformats.org/drawingml/2006/main"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0.28692</cdr:x>
      <cdr:y>0.15692</cdr:y>
    </cdr:from>
    <cdr:to>
      <cdr:x>0.34295</cdr:x>
      <cdr:y>0.31525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1198318" y="463832"/>
          <a:ext cx="234000" cy="467999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0.66812</cdr:x>
      <cdr:y>0.16039</cdr:y>
    </cdr:from>
    <cdr:to>
      <cdr:x>0.72415</cdr:x>
      <cdr:y>0.31872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790386" y="474076"/>
          <a:ext cx="234000" cy="468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0.48194</cdr:x>
      <cdr:y>0.16039</cdr:y>
    </cdr:from>
    <cdr:to>
      <cdr:x>0.53797</cdr:x>
      <cdr:y>0.31872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0800000">
          <a:off x="2012822" y="474076"/>
          <a:ext cx="234000" cy="468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0.30389</cdr:x>
      <cdr:y>0.17736</cdr:y>
    </cdr:from>
    <cdr:to>
      <cdr:x>0.36286</cdr:x>
      <cdr:y>0.34936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31672" y="459786"/>
          <a:ext cx="219601" cy="4458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0.51289</cdr:x>
      <cdr:y>0.17947</cdr:y>
    </cdr:from>
    <cdr:to>
      <cdr:x>0.57186</cdr:x>
      <cdr:y>0.34904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909963" y="465248"/>
          <a:ext cx="219602" cy="4395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0.69385</cdr:x>
      <cdr:y>0.16743</cdr:y>
    </cdr:from>
    <cdr:to>
      <cdr:x>0.75282</cdr:x>
      <cdr:y>0.337</cdr:y>
    </cdr:to>
    <cdr:sp macro="" textlink="">
      <cdr:nvSpPr>
        <cdr:cNvPr id="7" name="Стрелка вверх 6"/>
        <cdr:cNvSpPr/>
      </cdr:nvSpPr>
      <cdr:spPr>
        <a:xfrm xmlns:a="http://schemas.openxmlformats.org/drawingml/2006/main">
          <a:off x="2583859" y="434046"/>
          <a:ext cx="219602" cy="4395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0.29066</cdr:x>
      <cdr:y>0.23175</cdr:y>
    </cdr:from>
    <cdr:to>
      <cdr:x>0.35766</cdr:x>
      <cdr:y>0.39201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1061905" y="650764"/>
          <a:ext cx="244800" cy="4500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0.47772</cdr:x>
      <cdr:y>0.22453</cdr:y>
    </cdr:from>
    <cdr:to>
      <cdr:x>0.63086</cdr:x>
      <cdr:y>0.30514</cdr:y>
    </cdr:to>
    <cdr:sp macro="" textlink="">
      <cdr:nvSpPr>
        <cdr:cNvPr id="3" name="Двойная стрелка влево/вправо 2"/>
        <cdr:cNvSpPr/>
      </cdr:nvSpPr>
      <cdr:spPr>
        <a:xfrm xmlns:a="http://schemas.openxmlformats.org/drawingml/2006/main">
          <a:off x="1459886" y="601662"/>
          <a:ext cx="467986" cy="216011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0.64854</cdr:x>
      <cdr:y>0.22453</cdr:y>
    </cdr:from>
    <cdr:to>
      <cdr:x>0.80168</cdr:x>
      <cdr:y>0.30513</cdr:y>
    </cdr:to>
    <cdr:sp macro="" textlink="">
      <cdr:nvSpPr>
        <cdr:cNvPr id="4" name="Двойная стрелка влево/вправо 3"/>
        <cdr:cNvSpPr/>
      </cdr:nvSpPr>
      <cdr:spPr>
        <a:xfrm xmlns:a="http://schemas.openxmlformats.org/drawingml/2006/main">
          <a:off x="1981910" y="601662"/>
          <a:ext cx="467986" cy="215984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0.3173</cdr:x>
      <cdr:y>0.2131</cdr:y>
    </cdr:from>
    <cdr:to>
      <cdr:x>0.40419</cdr:x>
      <cdr:y>0.39363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051742" y="552449"/>
          <a:ext cx="288014" cy="46800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0.50599</cdr:x>
      <cdr:y>0.24563</cdr:y>
    </cdr:from>
    <cdr:to>
      <cdr:x>0.59289</cdr:x>
      <cdr:y>0.42616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1677203" y="636756"/>
          <a:ext cx="288047" cy="468004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0.71638</cdr:x>
      <cdr:y>0.24783</cdr:y>
    </cdr:from>
    <cdr:to>
      <cdr:x>0.80326</cdr:x>
      <cdr:y>0.42836</cdr:y>
    </cdr:to>
    <cdr:sp macro="" textlink="">
      <cdr:nvSpPr>
        <cdr:cNvPr id="4" name="Стрелка вниз 3"/>
        <cdr:cNvSpPr/>
      </cdr:nvSpPr>
      <cdr:spPr>
        <a:xfrm xmlns:a="http://schemas.openxmlformats.org/drawingml/2006/main">
          <a:off x="2374576" y="642471"/>
          <a:ext cx="287982" cy="468003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0.65882</cdr:x>
      <cdr:y>0.15548</cdr:y>
    </cdr:from>
    <cdr:to>
      <cdr:x>0.72485</cdr:x>
      <cdr:y>0.29247</cdr:y>
    </cdr:to>
    <cdr:sp macro="" textlink="">
      <cdr:nvSpPr>
        <cdr:cNvPr id="2" name="Стрелка вверх 1"/>
        <cdr:cNvSpPr/>
      </cdr:nvSpPr>
      <cdr:spPr>
        <a:xfrm xmlns:a="http://schemas.openxmlformats.org/drawingml/2006/main" rot="10800000">
          <a:off x="2514303" y="531174"/>
          <a:ext cx="251994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0.48648</cdr:x>
      <cdr:y>0.16026</cdr:y>
    </cdr:from>
    <cdr:to>
      <cdr:x>0.55251</cdr:x>
      <cdr:y>0.29725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1856583" y="547493"/>
          <a:ext cx="251994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0.27756</cdr:x>
      <cdr:y>0.26624</cdr:y>
    </cdr:from>
    <cdr:to>
      <cdr:x>0.34359</cdr:x>
      <cdr:y>0.40323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059282" y="909568"/>
          <a:ext cx="251993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18 594,9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21 557,6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млн.руб.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0.54547</cdr:x>
      <cdr:y>0.00764</cdr:y>
    </cdr:from>
    <cdr:to>
      <cdr:x>0.80966</cdr:x>
      <cdr:y>0.127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0" y="34225"/>
          <a:ext cx="2092565" cy="534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</a:t>
          </a:r>
          <a:r>
            <a:rPr lang="ru-RU" sz="2800" b="1" dirty="0" smtClean="0">
              <a:solidFill>
                <a:schemeClr val="tx2"/>
              </a:solidFill>
              <a:latin typeface="Arial Narrow" panose="020B0606020202030204" pitchFamily="34" charset="0"/>
            </a:rPr>
            <a:t>202</a:t>
          </a:r>
          <a:r>
            <a:rPr lang="en-US" sz="2800" b="1" dirty="0">
              <a:solidFill>
                <a:schemeClr val="tx2"/>
              </a:solidFill>
              <a:latin typeface="Arial Narrow" panose="020B0606020202030204" pitchFamily="34" charset="0"/>
            </a:rPr>
            <a:t>5</a:t>
          </a:r>
          <a:r>
            <a:rPr lang="ru-RU" sz="2800" b="1" dirty="0" smtClean="0">
              <a:solidFill>
                <a:schemeClr val="tx2"/>
              </a:solidFill>
              <a:latin typeface="Arial Narrow" panose="020B0606020202030204" pitchFamily="34" charset="0"/>
            </a:rPr>
            <a:t> год</a:t>
          </a:r>
          <a:endParaRPr lang="ru-RU" sz="2800" b="1" dirty="0">
            <a:solidFill>
              <a:schemeClr val="tx2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8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7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0.29251</cdr:x>
      <cdr:y>0.26417</cdr:y>
    </cdr:from>
    <cdr:to>
      <cdr:x>0.36798</cdr:x>
      <cdr:y>0.39062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16338" y="902468"/>
          <a:ext cx="288020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0.66163</cdr:x>
      <cdr:y>0.1418</cdr:y>
    </cdr:from>
    <cdr:to>
      <cdr:x>0.73709</cdr:x>
      <cdr:y>0.26825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525029" y="484435"/>
          <a:ext cx="287982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0.47751</cdr:x>
      <cdr:y>0.19198</cdr:y>
    </cdr:from>
    <cdr:to>
      <cdr:x>0.55298</cdr:x>
      <cdr:y>0.31843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1822333" y="655856"/>
          <a:ext cx="288019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0.48585</cdr:x>
      <cdr:y>0.31285</cdr:y>
    </cdr:from>
    <cdr:to>
      <cdr:x>0.55409</cdr:x>
      <cdr:y>0.4393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10800000">
          <a:off x="1854159" y="1068784"/>
          <a:ext cx="260427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0.66676</cdr:x>
      <cdr:y>0.29177</cdr:y>
    </cdr:from>
    <cdr:to>
      <cdr:x>0.74223</cdr:x>
      <cdr:y>0.41822</cdr:y>
    </cdr:to>
    <cdr:sp macro="" textlink="">
      <cdr:nvSpPr>
        <cdr:cNvPr id="4" name="Стрелка вверх 3"/>
        <cdr:cNvSpPr/>
      </cdr:nvSpPr>
      <cdr:spPr>
        <a:xfrm xmlns:a="http://schemas.openxmlformats.org/drawingml/2006/main" rot="10800000">
          <a:off x="2544599" y="996776"/>
          <a:ext cx="288020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0.33459</cdr:x>
      <cdr:y>0.31285</cdr:y>
    </cdr:from>
    <cdr:to>
      <cdr:x>0.40283</cdr:x>
      <cdr:y>0.4393</cdr:y>
    </cdr:to>
    <cdr:sp macro="" textlink="">
      <cdr:nvSpPr>
        <cdr:cNvPr id="5" name="Стрелка вверх 4"/>
        <cdr:cNvSpPr/>
      </cdr:nvSpPr>
      <cdr:spPr>
        <a:xfrm xmlns:a="http://schemas.openxmlformats.org/drawingml/2006/main">
          <a:off x="1276925" y="1068784"/>
          <a:ext cx="260428" cy="431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>
          <a:solidFill>
            <a:schemeClr val="accent1"/>
          </a:solidFill>
        </a:ln>
        <a:scene3d xmlns:a="http://schemas.openxmlformats.org/drawingml/2006/main">
          <a:camera prst="orthographicFront">
            <a:rot lat="0" lon="0" rev="108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0.31346</cdr:x>
      <cdr:y>0.169</cdr:y>
    </cdr:from>
    <cdr:to>
      <cdr:x>0.3811</cdr:x>
      <cdr:y>0.33343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167717" y="481014"/>
          <a:ext cx="251979" cy="467999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0.4904</cdr:x>
      <cdr:y>0.1662</cdr:y>
    </cdr:from>
    <cdr:to>
      <cdr:x>0.55805</cdr:x>
      <cdr:y>0.33063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1826892" y="473026"/>
          <a:ext cx="252000" cy="468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0.67445</cdr:x>
      <cdr:y>0.1609</cdr:y>
    </cdr:from>
    <cdr:to>
      <cdr:x>0.74209</cdr:x>
      <cdr:y>0.32533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512509" y="457944"/>
          <a:ext cx="252000" cy="468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0.24651</cdr:x>
      <cdr:y>0.33312</cdr:y>
    </cdr:from>
    <cdr:to>
      <cdr:x>0.31532</cdr:x>
      <cdr:y>0.52742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902748" y="864104"/>
          <a:ext cx="251990" cy="504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0.46622</cdr:x>
      <cdr:y>0.12379</cdr:y>
    </cdr:from>
    <cdr:to>
      <cdr:x>0.53503</cdr:x>
      <cdr:y>0.27645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10800000">
          <a:off x="1707365" y="321108"/>
          <a:ext cx="251990" cy="396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z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0.64116</cdr:x>
      <cdr:y>0.11598</cdr:y>
    </cdr:from>
    <cdr:to>
      <cdr:x>0.70997</cdr:x>
      <cdr:y>0.25477</cdr:y>
    </cdr:to>
    <cdr:sp macro="" textlink="">
      <cdr:nvSpPr>
        <cdr:cNvPr id="4" name="Стрелка вверх 3"/>
        <cdr:cNvSpPr/>
      </cdr:nvSpPr>
      <cdr:spPr>
        <a:xfrm xmlns:a="http://schemas.openxmlformats.org/drawingml/2006/main" rot="10800000">
          <a:off x="2347986" y="300857"/>
          <a:ext cx="251990" cy="36000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  <a:scene3d xmlns:a="http://schemas.openxmlformats.org/drawingml/2006/main">
          <a:camera prst="orthographicFront">
            <a:rot lat="0" lon="0" rev="0"/>
          </a:camera>
          <a:lightRig rig="threePt" dir="t"/>
        </a:scene3d>
        <a:sp3d xmlns:a="http://schemas.openxmlformats.org/drawingml/2006/main" z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0.72241</cdr:x>
      <cdr:y>0.10756</cdr:y>
    </cdr:from>
    <cdr:to>
      <cdr:x>0.79787</cdr:x>
      <cdr:y>0.26563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2991996" y="367462"/>
          <a:ext cx="312530" cy="54001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0.52758</cdr:x>
      <cdr:y>0.13658</cdr:y>
    </cdr:from>
    <cdr:to>
      <cdr:x>0.60305</cdr:x>
      <cdr:y>0.29465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185070" y="466591"/>
          <a:ext cx="312571" cy="54001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0.50776</cdr:x>
      <cdr:y>0.18847</cdr:y>
    </cdr:from>
    <cdr:to>
      <cdr:x>0.58872</cdr:x>
      <cdr:y>0.35668</cdr:y>
    </cdr:to>
    <cdr:sp macro="" textlink="">
      <cdr:nvSpPr>
        <cdr:cNvPr id="2" name="Стрелка вверх 1"/>
        <cdr:cNvSpPr/>
      </cdr:nvSpPr>
      <cdr:spPr>
        <a:xfrm xmlns:a="http://schemas.openxmlformats.org/drawingml/2006/main">
          <a:off x="1936997" y="645370"/>
          <a:ext cx="308843" cy="57599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0.67538</cdr:x>
      <cdr:y>0.15182</cdr:y>
    </cdr:from>
    <cdr:to>
      <cdr:x>0.75634</cdr:x>
      <cdr:y>0.32004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576428" y="519869"/>
          <a:ext cx="308843" cy="57602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bg1"/>
        </a:solidFill>
        <a:ln xmlns:a="http://schemas.openxmlformats.org/drawingml/2006/main" w="34925" cmpd="sng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707"/>
            <a:ext cx="5438775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5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44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9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2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5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8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5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42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13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3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6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86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64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5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27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3002186"/>
      </p:ext>
    </p:extLst>
  </p:cSld>
  <p:clrMapOvr>
    <a:masterClrMapping/>
  </p:clrMapOvr>
  <p:transition spd="slow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5636102"/>
      </p:ext>
    </p:extLst>
  </p:cSld>
  <p:clrMapOvr>
    <a:masterClrMapping/>
  </p:clrMapOvr>
  <p:transition spd="slow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321845"/>
      </p:ext>
    </p:extLst>
  </p:cSld>
  <p:clrMapOvr>
    <a:masterClrMapping/>
  </p:clrMapOvr>
  <p:transition spd="slow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3564051"/>
      </p:ext>
    </p:extLst>
  </p:cSld>
  <p:clrMapOvr>
    <a:masterClrMapping/>
  </p:clrMapOvr>
  <p:transition spd="slow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1063411"/>
      </p:ext>
    </p:extLst>
  </p:cSld>
  <p:clrMapOvr>
    <a:masterClrMapping/>
  </p:clrMapOvr>
  <p:transition spd="slow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5954852"/>
      </p:ext>
    </p:extLst>
  </p:cSld>
  <p:clrMapOvr>
    <a:masterClrMapping/>
  </p:clrMapOvr>
  <p:transition spd="slow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2139510"/>
      </p:ext>
    </p:extLst>
  </p:cSld>
  <p:clrMapOvr>
    <a:masterClrMapping/>
  </p:clrMapOvr>
  <p:transition spd="slow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99187"/>
      </p:ext>
    </p:extLst>
  </p:cSld>
  <p:clrMapOvr>
    <a:masterClrMapping/>
  </p:clrMapOvr>
  <p:transition spd="slow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757126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0327814"/>
      </p:ext>
    </p:extLst>
  </p:cSld>
  <p:clrMapOvr>
    <a:masterClrMapping/>
  </p:clrMapOvr>
  <p:transition spd="slow"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634594"/>
      </p:ext>
    </p:extLst>
  </p:cSld>
  <p:clrMapOvr>
    <a:masterClrMapping/>
  </p:clrMapOvr>
  <p:transition spd="slow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0246627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9070790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72692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3885045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4091806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980113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1450674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516683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611117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3065907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8502320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130040"/>
      </p:ext>
    </p:extLst>
  </p:cSld>
  <p:clrMapOvr>
    <a:masterClrMapping/>
  </p:clrMapOvr>
  <p:transition advClick="0" advTm="1000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1436458"/>
      </p:ext>
    </p:extLst>
  </p:cSld>
  <p:clrMapOvr>
    <a:masterClrMapping/>
  </p:clrMapOvr>
  <p:transition advClick="0" advTm="1000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3608780"/>
      </p:ext>
    </p:extLst>
  </p:cSld>
  <p:clrMapOvr>
    <a:masterClrMapping/>
  </p:clrMapOvr>
  <p:transition advClick="0" advTm="1000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2981508"/>
      </p:ext>
    </p:extLst>
  </p:cSld>
  <p:clrMapOvr>
    <a:masterClrMapping/>
  </p:clrMapOvr>
  <p:transition advClick="0" advTm="1000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6868887"/>
      </p:ext>
    </p:extLst>
  </p:cSld>
  <p:clrMapOvr>
    <a:masterClrMapping/>
  </p:clrMapOvr>
  <p:transition advClick="0" advTm="1000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902005"/>
      </p:ext>
    </p:extLst>
  </p:cSld>
  <p:clrMapOvr>
    <a:masterClrMapping/>
  </p:clrMapOvr>
  <p:transition advClick="0" advTm="1000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1126900"/>
      </p:ext>
    </p:extLst>
  </p:cSld>
  <p:clrMapOvr>
    <a:masterClrMapping/>
  </p:clrMapOvr>
  <p:transition advClick="0" advTm="1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5451590"/>
      </p:ext>
    </p:extLst>
  </p:cSld>
  <p:clrMapOvr>
    <a:masterClrMapping/>
  </p:clrMapOvr>
  <p:transition advClick="0" advTm="1000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5996862"/>
      </p:ext>
    </p:extLst>
  </p:cSld>
  <p:clrMapOvr>
    <a:masterClrMapping/>
  </p:clrMapOvr>
  <p:transition advClick="0" advTm="1000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8629330"/>
      </p:ext>
    </p:extLst>
  </p:cSld>
  <p:clrMapOvr>
    <a:masterClrMapping/>
  </p:clrMapOvr>
  <p:transition advClick="0" advTm="1000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3522549"/>
      </p:ext>
    </p:extLst>
  </p:cSld>
  <p:clrMapOvr>
    <a:masterClrMapping/>
  </p:clrMapOvr>
  <p:transition advClick="0" advTm="1000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927125"/>
      </p:ext>
    </p:extLst>
  </p:cSld>
  <p:clrMapOvr>
    <a:masterClrMapping/>
  </p:clrMapOvr>
  <p:transition spd="slow">
    <p:circl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9215648"/>
      </p:ext>
    </p:extLst>
  </p:cSld>
  <p:clrMapOvr>
    <a:masterClrMapping/>
  </p:clrMapOvr>
  <p:transition spd="slow"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350807"/>
      </p:ext>
    </p:extLst>
  </p:cSld>
  <p:clrMapOvr>
    <a:masterClrMapping/>
  </p:clrMapOvr>
  <p:transition spd="slow"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9001297"/>
      </p:ext>
    </p:extLst>
  </p:cSld>
  <p:clrMapOvr>
    <a:masterClrMapping/>
  </p:clrMapOvr>
  <p:transition spd="slow"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5141449"/>
      </p:ext>
    </p:extLst>
  </p:cSld>
  <p:clrMapOvr>
    <a:masterClrMapping/>
  </p:clrMapOvr>
  <p:transition spd="slow"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10237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2543964"/>
      </p:ext>
    </p:extLst>
  </p:cSld>
  <p:clrMapOvr>
    <a:masterClrMapping/>
  </p:clrMapOvr>
  <p:transition spd="slow"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557268"/>
      </p:ext>
    </p:extLst>
  </p:cSld>
  <p:clrMapOvr>
    <a:masterClrMapping/>
  </p:clrMapOvr>
  <p:transition spd="slow"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180459"/>
      </p:ext>
    </p:extLst>
  </p:cSld>
  <p:clrMapOvr>
    <a:masterClrMapping/>
  </p:clrMapOvr>
  <p:transition spd="slow"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7807547"/>
      </p:ext>
    </p:extLst>
  </p:cSld>
  <p:clrMapOvr>
    <a:masterClrMapping/>
  </p:clrMapOvr>
  <p:transition spd="slow"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271264"/>
      </p:ext>
    </p:extLst>
  </p:cSld>
  <p:clrMapOvr>
    <a:masterClrMapping/>
  </p:clrMapOvr>
  <p:transition spd="slow"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5477739"/>
      </p:ext>
    </p:extLst>
  </p:cSld>
  <p:clrMapOvr>
    <a:masterClrMapping/>
  </p:clrMapOvr>
  <p:transition advClick="0" advTm="1000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2374542"/>
      </p:ext>
    </p:extLst>
  </p:cSld>
  <p:clrMapOvr>
    <a:masterClrMapping/>
  </p:clrMapOvr>
  <p:transition advClick="0" advTm="1000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0551654"/>
      </p:ext>
    </p:extLst>
  </p:cSld>
  <p:clrMapOvr>
    <a:masterClrMapping/>
  </p:clrMapOvr>
  <p:transition advClick="0" advTm="1000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4231391"/>
      </p:ext>
    </p:extLst>
  </p:cSld>
  <p:clrMapOvr>
    <a:masterClrMapping/>
  </p:clrMapOvr>
  <p:transition advClick="0" advTm="1000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6366033"/>
      </p:ext>
    </p:extLst>
  </p:cSld>
  <p:clrMapOvr>
    <a:masterClrMapping/>
  </p:clrMapOvr>
  <p:transition advClick="0" advTm="1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6976782"/>
      </p:ext>
    </p:extLst>
  </p:cSld>
  <p:clrMapOvr>
    <a:masterClrMapping/>
  </p:clrMapOvr>
  <p:transition advClick="0" advTm="1000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3902378"/>
      </p:ext>
    </p:extLst>
  </p:cSld>
  <p:clrMapOvr>
    <a:masterClrMapping/>
  </p:clrMapOvr>
  <p:transition advClick="0" advTm="1000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9347329"/>
      </p:ext>
    </p:extLst>
  </p:cSld>
  <p:clrMapOvr>
    <a:masterClrMapping/>
  </p:clrMapOvr>
  <p:transition advClick="0" advTm="1000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8275787"/>
      </p:ext>
    </p:extLst>
  </p:cSld>
  <p:clrMapOvr>
    <a:masterClrMapping/>
  </p:clrMapOvr>
  <p:transition advClick="0" advTm="1000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7062471"/>
      </p:ext>
    </p:extLst>
  </p:cSld>
  <p:clrMapOvr>
    <a:masterClrMapping/>
  </p:clrMapOvr>
  <p:transition advClick="0" advTm="1000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9588499"/>
      </p:ext>
    </p:extLst>
  </p:cSld>
  <p:clrMapOvr>
    <a:masterClrMapping/>
  </p:clrMapOvr>
  <p:transition advClick="0" advTm="1000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D47A-9324-49F9-BF9B-E19515874E2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AED5-FD2F-4BAA-BE9F-0C9904C7EB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6173844"/>
      </p:ext>
    </p:extLst>
  </p:cSld>
  <p:clrMapOvr>
    <a:masterClrMapping/>
  </p:clrMapOvr>
  <p:transition spd="slow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F75C-91D3-4A14-8079-1A0ED57B92A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FC50-C896-4299-8866-DE64F2DE0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453939"/>
      </p:ext>
    </p:extLst>
  </p:cSld>
  <p:clrMapOvr>
    <a:masterClrMapping/>
  </p:clrMapOvr>
  <p:transition spd="slow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AA3-2B86-48C1-B595-11C11DE288C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C723-7CF6-4FEB-9913-E047E75655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8284198"/>
      </p:ext>
    </p:extLst>
  </p:cSld>
  <p:clrMapOvr>
    <a:masterClrMapping/>
  </p:clrMapOvr>
  <p:transition spd="slow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EB6-8639-4E34-B874-7B64F2069187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6947-5FF9-45E3-996B-8114878ED1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5800659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50A-9823-438F-BB82-D24743B0A24F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946F-5EC6-4BDB-B805-3A49B9F1AC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5895687"/>
      </p:ext>
    </p:extLst>
  </p:cSld>
  <p:clrMapOvr>
    <a:masterClrMapping/>
  </p:clrMapOvr>
  <p:transition spd="slow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A914-A5ED-4632-BECA-862478CDD4B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62B5-58C3-4052-ACFB-662F2577A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9526396"/>
      </p:ext>
    </p:extLst>
  </p:cSld>
  <p:clrMapOvr>
    <a:masterClrMapping/>
  </p:clrMapOvr>
  <p:transition spd="slow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19B2-B4AE-4E2B-9FB4-5A7BA894AE8B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DA4C-819C-4B89-807A-4188065979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2554285"/>
      </p:ext>
    </p:extLst>
  </p:cSld>
  <p:clrMapOvr>
    <a:masterClrMapping/>
  </p:clrMapOvr>
  <p:transition spd="slow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D5E8-13FB-4741-878C-0DFEC36680CB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0B32-D820-40D1-86A3-E20D8DCFA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5229735"/>
      </p:ext>
    </p:extLst>
  </p:cSld>
  <p:clrMapOvr>
    <a:masterClrMapping/>
  </p:clrMapOvr>
  <p:transition spd="slow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D397-448A-4128-A61A-6EE7088633F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731D-C76E-4569-AEB0-268EB3E101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0703421"/>
      </p:ext>
    </p:extLst>
  </p:cSld>
  <p:clrMapOvr>
    <a:masterClrMapping/>
  </p:clrMapOvr>
  <p:transition spd="slow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7060-5CC0-4BE5-B162-88CB821B22D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CF7-3F17-4C91-B0AA-F0822BB082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5491613"/>
      </p:ext>
    </p:extLst>
  </p:cSld>
  <p:clrMapOvr>
    <a:masterClrMapping/>
  </p:clrMapOvr>
  <p:transition spd="slow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A0C-AB8C-4D0E-BE0C-9F8F224DDAD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AB80-ACCC-46D1-BFB3-E19A9810A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505498"/>
      </p:ext>
    </p:extLst>
  </p:cSld>
  <p:clrMapOvr>
    <a:masterClrMapping/>
  </p:clrMapOvr>
  <p:transition spd="slow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F323DF-17CE-4F6C-8390-38283CDBA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451503"/>
      </p:ext>
    </p:extLst>
  </p:cSld>
  <p:clrMapOvr>
    <a:masterClrMapping/>
  </p:clrMapOvr>
  <p:transition spd="slow" advClick="0" advTm="2000">
    <p:circl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708196-0DDB-45AB-99D6-650B0402F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175078"/>
      </p:ext>
    </p:extLst>
  </p:cSld>
  <p:clrMapOvr>
    <a:masterClrMapping/>
  </p:clrMapOvr>
  <p:transition spd="slow" advClick="0" advTm="2000">
    <p:circl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56B38A-E0D3-482E-9204-7C0E217A0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58670"/>
      </p:ext>
    </p:extLst>
  </p:cSld>
  <p:clrMapOvr>
    <a:masterClrMapping/>
  </p:clrMapOvr>
  <p:transition spd="slow" advClick="0" advTm="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DD7E6E-0F78-46E9-A876-723E0F184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97710"/>
      </p:ext>
    </p:extLst>
  </p:cSld>
  <p:clrMapOvr>
    <a:masterClrMapping/>
  </p:clrMapOvr>
  <p:transition spd="slow" advClick="0" advTm="2000">
    <p:circl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76D918F-5792-480D-9E13-2DD4B46D7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74330"/>
      </p:ext>
    </p:extLst>
  </p:cSld>
  <p:clrMapOvr>
    <a:masterClrMapping/>
  </p:clrMapOvr>
  <p:transition spd="slow" advClick="0" advTm="2000">
    <p:circl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D393D9-0598-4532-B3AF-5C66B75B8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93221"/>
      </p:ext>
    </p:extLst>
  </p:cSld>
  <p:clrMapOvr>
    <a:masterClrMapping/>
  </p:clrMapOvr>
  <p:transition spd="slow" advClick="0" advTm="2000">
    <p:circl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F7B6FB-6A8E-4328-AC8E-E9CA1040E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98833"/>
      </p:ext>
    </p:extLst>
  </p:cSld>
  <p:clrMapOvr>
    <a:masterClrMapping/>
  </p:clrMapOvr>
  <p:transition spd="slow" advClick="0" advTm="2000"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C49993-BDB0-4BC5-976A-DB2871D17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72403"/>
      </p:ext>
    </p:extLst>
  </p:cSld>
  <p:clrMapOvr>
    <a:masterClrMapping/>
  </p:clrMapOvr>
  <p:transition spd="slow" advClick="0" advTm="2000"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0BD92E-D188-45BD-A00E-BA9BB5B62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040883"/>
      </p:ext>
    </p:extLst>
  </p:cSld>
  <p:clrMapOvr>
    <a:masterClrMapping/>
  </p:clrMapOvr>
  <p:transition spd="slow" advClick="0" advTm="2000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CDD82-C592-4473-9571-02D9C20FA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62838"/>
      </p:ext>
    </p:extLst>
  </p:cSld>
  <p:clrMapOvr>
    <a:masterClrMapping/>
  </p:clrMapOvr>
  <p:transition spd="slow" advClick="0" advTm="2000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18D7F3-848B-4362-B99A-7B4D2CEBE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41028"/>
      </p:ext>
    </p:extLst>
  </p:cSld>
  <p:clrMapOvr>
    <a:masterClrMapping/>
  </p:clrMapOvr>
  <p:transition spd="slow" advClick="0" advTm="2000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59003"/>
      </p:ext>
    </p:extLst>
  </p:cSld>
  <p:clrMapOvr>
    <a:masterClrMapping/>
  </p:clrMapOvr>
  <p:transition advClick="0" advTm="1000">
    <p:dissolv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572774"/>
      </p:ext>
    </p:extLst>
  </p:cSld>
  <p:clrMapOvr>
    <a:masterClrMapping/>
  </p:clrMapOvr>
  <p:transition advClick="0" advTm="1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490661"/>
      </p:ext>
    </p:extLst>
  </p:cSld>
  <p:clrMapOvr>
    <a:masterClrMapping/>
  </p:clrMapOvr>
  <p:transition advClick="0" advTm="1000">
    <p:dissolv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266112"/>
      </p:ext>
    </p:extLst>
  </p:cSld>
  <p:clrMapOvr>
    <a:masterClrMapping/>
  </p:clrMapOvr>
  <p:transition advClick="0" advTm="1000">
    <p:dissolv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683662"/>
      </p:ext>
    </p:extLst>
  </p:cSld>
  <p:clrMapOvr>
    <a:masterClrMapping/>
  </p:clrMapOvr>
  <p:transition advClick="0" advTm="1000">
    <p:dissolv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571609"/>
      </p:ext>
    </p:extLst>
  </p:cSld>
  <p:clrMapOvr>
    <a:masterClrMapping/>
  </p:clrMapOvr>
  <p:transition advClick="0" advTm="1000">
    <p:dissolv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466403"/>
      </p:ext>
    </p:extLst>
  </p:cSld>
  <p:clrMapOvr>
    <a:masterClrMapping/>
  </p:clrMapOvr>
  <p:transition advClick="0" advTm="1000">
    <p:dissolv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109568"/>
      </p:ext>
    </p:extLst>
  </p:cSld>
  <p:clrMapOvr>
    <a:masterClrMapping/>
  </p:clrMapOvr>
  <p:transition advClick="0" advTm="1000">
    <p:dissolv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033662"/>
      </p:ext>
    </p:extLst>
  </p:cSld>
  <p:clrMapOvr>
    <a:masterClrMapping/>
  </p:clrMapOvr>
  <p:transition advClick="0" advTm="1000">
    <p:dissolv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880005"/>
      </p:ext>
    </p:extLst>
  </p:cSld>
  <p:clrMapOvr>
    <a:masterClrMapping/>
  </p:clrMapOvr>
  <p:transition advClick="0" advTm="1000">
    <p:dissolv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372071"/>
      </p:ext>
    </p:extLst>
  </p:cSld>
  <p:clrMapOvr>
    <a:masterClrMapping/>
  </p:clrMapOvr>
  <p:transition advClick="0" advTm="1000">
    <p:dissolv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950425"/>
      </p:ext>
    </p:extLst>
  </p:cSld>
  <p:clrMapOvr>
    <a:masterClrMapping/>
  </p:clrMapOvr>
  <p:transition advClick="0" advTm="1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001635"/>
      </p:ext>
    </p:extLst>
  </p:cSld>
  <p:clrMapOvr>
    <a:masterClrMapping/>
  </p:clrMapOvr>
  <p:transition advClick="0" advTm="1000">
    <p:dissolv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5164"/>
      </p:ext>
    </p:extLst>
  </p:cSld>
  <p:clrMapOvr>
    <a:masterClrMapping/>
  </p:clrMapOvr>
  <p:transition advClick="0" advTm="1000">
    <p:dissolv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938301"/>
      </p:ext>
    </p:extLst>
  </p:cSld>
  <p:clrMapOvr>
    <a:masterClrMapping/>
  </p:clrMapOvr>
  <p:transition advClick="0" advTm="1000">
    <p:dissolv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259623"/>
      </p:ext>
    </p:extLst>
  </p:cSld>
  <p:clrMapOvr>
    <a:masterClrMapping/>
  </p:clrMapOvr>
  <p:transition advClick="0" advTm="1000">
    <p:dissolv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402916"/>
      </p:ext>
    </p:extLst>
  </p:cSld>
  <p:clrMapOvr>
    <a:masterClrMapping/>
  </p:clrMapOvr>
  <p:transition advClick="0" advTm="1000">
    <p:dissolv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924816"/>
      </p:ext>
    </p:extLst>
  </p:cSld>
  <p:clrMapOvr>
    <a:masterClrMapping/>
  </p:clrMapOvr>
  <p:transition advClick="0" advTm="1000">
    <p:dissolv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163542"/>
      </p:ext>
    </p:extLst>
  </p:cSld>
  <p:clrMapOvr>
    <a:masterClrMapping/>
  </p:clrMapOvr>
  <p:transition advClick="0" advTm="1000">
    <p:dissolv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219812"/>
      </p:ext>
    </p:extLst>
  </p:cSld>
  <p:clrMapOvr>
    <a:masterClrMapping/>
  </p:clrMapOvr>
  <p:transition advClick="0" advTm="1000">
    <p:dissolv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831034"/>
      </p:ext>
    </p:extLst>
  </p:cSld>
  <p:clrMapOvr>
    <a:masterClrMapping/>
  </p:clrMapOvr>
  <p:transition advClick="0" advTm="1000">
    <p:dissolv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624523"/>
      </p:ext>
    </p:extLst>
  </p:cSld>
  <p:clrMapOvr>
    <a:masterClrMapping/>
  </p:clrMapOvr>
  <p:transition advClick="0"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536710"/>
      </p:ext>
    </p:extLst>
  </p:cSld>
  <p:clrMapOvr>
    <a:masterClrMapping/>
  </p:clrMapOvr>
  <p:transition advClick="0" advTm="1000">
    <p:dissolv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783890"/>
      </p:ext>
    </p:extLst>
  </p:cSld>
  <p:clrMapOvr>
    <a:masterClrMapping/>
  </p:clrMapOvr>
  <p:transition advClick="0" advTm="1000">
    <p:dissolv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359888"/>
      </p:ext>
    </p:extLst>
  </p:cSld>
  <p:clrMapOvr>
    <a:masterClrMapping/>
  </p:clrMapOvr>
  <p:transition advClick="0" advTm="1000">
    <p:dissolv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002475"/>
      </p:ext>
    </p:extLst>
  </p:cSld>
  <p:clrMapOvr>
    <a:masterClrMapping/>
  </p:clrMapOvr>
  <p:transition advClick="0" advTm="1000">
    <p:dissolv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135228"/>
      </p:ext>
    </p:extLst>
  </p:cSld>
  <p:clrMapOvr>
    <a:masterClrMapping/>
  </p:clrMapOvr>
  <p:transition advClick="0" advTm="1000">
    <p:dissolv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435625"/>
      </p:ext>
    </p:extLst>
  </p:cSld>
  <p:clrMapOvr>
    <a:masterClrMapping/>
  </p:clrMapOvr>
  <p:transition advClick="0" advTm="1000">
    <p:dissolv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228432"/>
      </p:ext>
    </p:extLst>
  </p:cSld>
  <p:clrMapOvr>
    <a:masterClrMapping/>
  </p:clrMapOvr>
  <p:transition advClick="0" advTm="1000">
    <p:dissolv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581256"/>
      </p:ext>
    </p:extLst>
  </p:cSld>
  <p:clrMapOvr>
    <a:masterClrMapping/>
  </p:clrMapOvr>
  <p:transition advClick="0" advTm="1000">
    <p:dissolv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34835"/>
      </p:ext>
    </p:extLst>
  </p:cSld>
  <p:clrMapOvr>
    <a:masterClrMapping/>
  </p:clrMapOvr>
  <p:transition advClick="0" advTm="1000">
    <p:dissolv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190120"/>
      </p:ext>
    </p:extLst>
  </p:cSld>
  <p:clrMapOvr>
    <a:masterClrMapping/>
  </p:clrMapOvr>
  <p:transition advClick="0" advTm="1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396733"/>
      </p:ext>
    </p:extLst>
  </p:cSld>
  <p:clrMapOvr>
    <a:masterClrMapping/>
  </p:clrMapOvr>
  <p:transition advClick="0" advTm="1000">
    <p:dissolv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8593"/>
      </p:ext>
    </p:extLst>
  </p:cSld>
  <p:clrMapOvr>
    <a:masterClrMapping/>
  </p:clrMapOvr>
  <p:transition advClick="0" advTm="1000">
    <p:dissolv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078775"/>
      </p:ext>
    </p:extLst>
  </p:cSld>
  <p:clrMapOvr>
    <a:masterClrMapping/>
  </p:clrMapOvr>
  <p:transition advClick="0" advTm="1000">
    <p:dissolv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127893"/>
      </p:ext>
    </p:extLst>
  </p:cSld>
  <p:clrMapOvr>
    <a:masterClrMapping/>
  </p:clrMapOvr>
  <p:transition advClick="0" advTm="1000">
    <p:dissolv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1085824"/>
      </p:ext>
    </p:extLst>
  </p:cSld>
  <p:clrMapOvr>
    <a:masterClrMapping/>
  </p:clrMapOvr>
  <p:transition advClick="0" advTm="1000">
    <p:dissolv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6707449"/>
      </p:ext>
    </p:extLst>
  </p:cSld>
  <p:clrMapOvr>
    <a:masterClrMapping/>
  </p:clrMapOvr>
  <p:transition advClick="0" advTm="1000">
    <p:dissolv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242929"/>
      </p:ext>
    </p:extLst>
  </p:cSld>
  <p:clrMapOvr>
    <a:masterClrMapping/>
  </p:clrMapOvr>
  <p:transition advClick="0" advTm="1000">
    <p:dissolv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45070"/>
      </p:ext>
    </p:extLst>
  </p:cSld>
  <p:clrMapOvr>
    <a:masterClrMapping/>
  </p:clrMapOvr>
  <p:transition advClick="0" advTm="1000">
    <p:dissolv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397937"/>
      </p:ext>
    </p:extLst>
  </p:cSld>
  <p:clrMapOvr>
    <a:masterClrMapping/>
  </p:clrMapOvr>
  <p:transition advClick="0" advTm="1000">
    <p:dissolv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052700"/>
      </p:ext>
    </p:extLst>
  </p:cSld>
  <p:clrMapOvr>
    <a:masterClrMapping/>
  </p:clrMapOvr>
  <p:transition advClick="0" advTm="1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787925"/>
      </p:ext>
    </p:extLst>
  </p:cSld>
  <p:clrMapOvr>
    <a:masterClrMapping/>
  </p:clrMapOvr>
  <p:transition advClick="0" advTm="1000">
    <p:dissolv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706178"/>
      </p:ext>
    </p:extLst>
  </p:cSld>
  <p:clrMapOvr>
    <a:masterClrMapping/>
  </p:clrMapOvr>
  <p:transition advClick="0" advTm="1000">
    <p:dissolv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196431"/>
      </p:ext>
    </p:extLst>
  </p:cSld>
  <p:clrMapOvr>
    <a:masterClrMapping/>
  </p:clrMapOvr>
  <p:transition spd="slow">
    <p:circl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2131098"/>
      </p:ext>
    </p:extLst>
  </p:cSld>
  <p:clrMapOvr>
    <a:masterClrMapping/>
  </p:clrMapOvr>
  <p:transition spd="slow">
    <p:circl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2288021"/>
      </p:ext>
    </p:extLst>
  </p:cSld>
  <p:clrMapOvr>
    <a:masterClrMapping/>
  </p:clrMapOvr>
  <p:transition spd="slow">
    <p:circl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7548927"/>
      </p:ext>
    </p:extLst>
  </p:cSld>
  <p:clrMapOvr>
    <a:masterClrMapping/>
  </p:clrMapOvr>
  <p:transition spd="slow">
    <p:circl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540319"/>
      </p:ext>
    </p:extLst>
  </p:cSld>
  <p:clrMapOvr>
    <a:masterClrMapping/>
  </p:clrMapOvr>
  <p:transition spd="slow">
    <p:circl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3493911"/>
      </p:ext>
    </p:extLst>
  </p:cSld>
  <p:clrMapOvr>
    <a:masterClrMapping/>
  </p:clrMapOvr>
  <p:transition spd="slow">
    <p:circl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179476"/>
      </p:ext>
    </p:extLst>
  </p:cSld>
  <p:clrMapOvr>
    <a:masterClrMapping/>
  </p:clrMapOvr>
  <p:transition spd="slow">
    <p:circl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5518128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5380944"/>
      </p:ext>
    </p:extLst>
  </p:cSld>
  <p:clrMapOvr>
    <a:masterClrMapping/>
  </p:clrMapOvr>
  <p:transition spd="slow">
    <p:circl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28811290"/>
      </p:ext>
    </p:extLst>
  </p:cSld>
  <p:clrMapOvr>
    <a:masterClrMapping/>
  </p:clrMapOvr>
  <p:transition spd="slow">
    <p:circl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9751737"/>
      </p:ext>
    </p:extLst>
  </p:cSld>
  <p:clrMapOvr>
    <a:masterClrMapping/>
  </p:clrMapOvr>
  <p:transition spd="slow">
    <p:circl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0826524"/>
      </p:ext>
    </p:extLst>
  </p:cSld>
  <p:clrMapOvr>
    <a:masterClrMapping/>
  </p:clrMapOvr>
  <p:transition advClick="0" advTm="1000">
    <p:dissolv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0301675"/>
      </p:ext>
    </p:extLst>
  </p:cSld>
  <p:clrMapOvr>
    <a:masterClrMapping/>
  </p:clrMapOvr>
  <p:transition advClick="0" advTm="1000">
    <p:dissolv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8511211"/>
      </p:ext>
    </p:extLst>
  </p:cSld>
  <p:clrMapOvr>
    <a:masterClrMapping/>
  </p:clrMapOvr>
  <p:transition advClick="0" advTm="1000">
    <p:dissolv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8982975"/>
      </p:ext>
    </p:extLst>
  </p:cSld>
  <p:clrMapOvr>
    <a:masterClrMapping/>
  </p:clrMapOvr>
  <p:transition advClick="0" advTm="1000">
    <p:dissolv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1841720"/>
      </p:ext>
    </p:extLst>
  </p:cSld>
  <p:clrMapOvr>
    <a:masterClrMapping/>
  </p:clrMapOvr>
  <p:transition advClick="0" advTm="1000">
    <p:dissolv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6013655"/>
      </p:ext>
    </p:extLst>
  </p:cSld>
  <p:clrMapOvr>
    <a:masterClrMapping/>
  </p:clrMapOvr>
  <p:transition advClick="0" advTm="1000">
    <p:dissolv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5595821"/>
      </p:ext>
    </p:extLst>
  </p:cSld>
  <p:clrMapOvr>
    <a:masterClrMapping/>
  </p:clrMapOvr>
  <p:transition advClick="0" advTm="1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8251986"/>
      </p:ext>
    </p:extLst>
  </p:cSld>
  <p:clrMapOvr>
    <a:masterClrMapping/>
  </p:clrMapOvr>
  <p:transition advClick="0" advTm="1000">
    <p:dissolv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4024087"/>
      </p:ext>
    </p:extLst>
  </p:cSld>
  <p:clrMapOvr>
    <a:masterClrMapping/>
  </p:clrMapOvr>
  <p:transition advClick="0" advTm="1000">
    <p:dissolv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7109906"/>
      </p:ext>
    </p:extLst>
  </p:cSld>
  <p:clrMapOvr>
    <a:masterClrMapping/>
  </p:clrMapOvr>
  <p:transition advClick="0" advTm="1000">
    <p:dissolv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1468403"/>
      </p:ext>
    </p:extLst>
  </p:cSld>
  <p:clrMapOvr>
    <a:masterClrMapping/>
  </p:clrMapOvr>
  <p:transition advClick="0" advTm="1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34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88" r:id="rId1"/>
    <p:sldLayoutId id="2147491089" r:id="rId2"/>
    <p:sldLayoutId id="2147491090" r:id="rId3"/>
    <p:sldLayoutId id="2147491091" r:id="rId4"/>
    <p:sldLayoutId id="2147491092" r:id="rId5"/>
    <p:sldLayoutId id="2147491093" r:id="rId6"/>
    <p:sldLayoutId id="2147491094" r:id="rId7"/>
    <p:sldLayoutId id="2147491095" r:id="rId8"/>
    <p:sldLayoutId id="2147491096" r:id="rId9"/>
    <p:sldLayoutId id="2147491097" r:id="rId10"/>
    <p:sldLayoutId id="2147491098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1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00" r:id="rId1"/>
    <p:sldLayoutId id="2147491101" r:id="rId2"/>
    <p:sldLayoutId id="2147491102" r:id="rId3"/>
    <p:sldLayoutId id="2147491103" r:id="rId4"/>
    <p:sldLayoutId id="2147491104" r:id="rId5"/>
    <p:sldLayoutId id="2147491105" r:id="rId6"/>
    <p:sldLayoutId id="2147491106" r:id="rId7"/>
    <p:sldLayoutId id="2147491107" r:id="rId8"/>
    <p:sldLayoutId id="2147491108" r:id="rId9"/>
    <p:sldLayoutId id="2147491109" r:id="rId10"/>
    <p:sldLayoutId id="214749111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03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12" r:id="rId1"/>
    <p:sldLayoutId id="2147491113" r:id="rId2"/>
    <p:sldLayoutId id="2147491114" r:id="rId3"/>
    <p:sldLayoutId id="2147491115" r:id="rId4"/>
    <p:sldLayoutId id="2147491116" r:id="rId5"/>
    <p:sldLayoutId id="2147491117" r:id="rId6"/>
    <p:sldLayoutId id="2147491118" r:id="rId7"/>
    <p:sldLayoutId id="2147491119" r:id="rId8"/>
    <p:sldLayoutId id="2147491120" r:id="rId9"/>
    <p:sldLayoutId id="2147491121" r:id="rId10"/>
    <p:sldLayoutId id="2147491122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41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  <p:sldLayoutId id="2147491145" r:id="rId10"/>
    <p:sldLayoutId id="2147491146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35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48" r:id="rId1"/>
    <p:sldLayoutId id="2147491149" r:id="rId2"/>
    <p:sldLayoutId id="2147491150" r:id="rId3"/>
    <p:sldLayoutId id="2147491151" r:id="rId4"/>
    <p:sldLayoutId id="2147491152" r:id="rId5"/>
    <p:sldLayoutId id="2147491153" r:id="rId6"/>
    <p:sldLayoutId id="2147491154" r:id="rId7"/>
    <p:sldLayoutId id="2147491155" r:id="rId8"/>
    <p:sldLayoutId id="2147491156" r:id="rId9"/>
    <p:sldLayoutId id="2147491157" r:id="rId10"/>
    <p:sldLayoutId id="2147491158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B4EFB7-CD05-4DD1-B87C-E6ADAC637E1D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1F38F4-FFFB-4EA5-A0C2-80E888C2BC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238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60" r:id="rId1"/>
    <p:sldLayoutId id="2147491161" r:id="rId2"/>
    <p:sldLayoutId id="2147491162" r:id="rId3"/>
    <p:sldLayoutId id="2147491163" r:id="rId4"/>
    <p:sldLayoutId id="2147491164" r:id="rId5"/>
    <p:sldLayoutId id="2147491165" r:id="rId6"/>
    <p:sldLayoutId id="2147491166" r:id="rId7"/>
    <p:sldLayoutId id="2147491167" r:id="rId8"/>
    <p:sldLayoutId id="2147491168" r:id="rId9"/>
    <p:sldLayoutId id="2147491169" r:id="rId10"/>
    <p:sldLayoutId id="214749117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E5161B-792F-4095-A864-8C4B20219DD7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4FCB4-8E1B-4DA2-999D-E2091EE91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72" r:id="rId1"/>
    <p:sldLayoutId id="2147491173" r:id="rId2"/>
    <p:sldLayoutId id="2147491174" r:id="rId3"/>
    <p:sldLayoutId id="2147491175" r:id="rId4"/>
    <p:sldLayoutId id="2147491176" r:id="rId5"/>
    <p:sldLayoutId id="2147491177" r:id="rId6"/>
    <p:sldLayoutId id="2147491178" r:id="rId7"/>
    <p:sldLayoutId id="2147491179" r:id="rId8"/>
    <p:sldLayoutId id="2147491180" r:id="rId9"/>
    <p:sldLayoutId id="2147491181" r:id="rId10"/>
    <p:sldLayoutId id="2147491182" r:id="rId11"/>
  </p:sldLayoutIdLst>
  <p:transition spd="slow" advClick="0" advTm="2000">
    <p:circle/>
  </p:transition>
  <p:hf hdr="0" ftr="0" dt="0"/>
  <p:txStyles>
    <p:titleStyle>
      <a:lvl1pPr algn="ctr" defTabSz="6856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082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175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260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349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5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84" r:id="rId1"/>
    <p:sldLayoutId id="2147491185" r:id="rId2"/>
    <p:sldLayoutId id="2147491186" r:id="rId3"/>
    <p:sldLayoutId id="2147491187" r:id="rId4"/>
    <p:sldLayoutId id="2147491188" r:id="rId5"/>
    <p:sldLayoutId id="2147491189" r:id="rId6"/>
    <p:sldLayoutId id="2147491190" r:id="rId7"/>
    <p:sldLayoutId id="2147491191" r:id="rId8"/>
    <p:sldLayoutId id="2147491192" r:id="rId9"/>
    <p:sldLayoutId id="2147491193" r:id="rId10"/>
    <p:sldLayoutId id="2147491194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96" r:id="rId1"/>
    <p:sldLayoutId id="2147491197" r:id="rId2"/>
    <p:sldLayoutId id="2147491198" r:id="rId3"/>
    <p:sldLayoutId id="2147491199" r:id="rId4"/>
    <p:sldLayoutId id="2147491200" r:id="rId5"/>
    <p:sldLayoutId id="2147491201" r:id="rId6"/>
    <p:sldLayoutId id="2147491202" r:id="rId7"/>
    <p:sldLayoutId id="2147491203" r:id="rId8"/>
    <p:sldLayoutId id="2147491204" r:id="rId9"/>
    <p:sldLayoutId id="2147491205" r:id="rId10"/>
    <p:sldLayoutId id="214749120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08" r:id="rId1"/>
    <p:sldLayoutId id="2147491209" r:id="rId2"/>
    <p:sldLayoutId id="2147491210" r:id="rId3"/>
    <p:sldLayoutId id="2147491211" r:id="rId4"/>
    <p:sldLayoutId id="2147491212" r:id="rId5"/>
    <p:sldLayoutId id="2147491213" r:id="rId6"/>
    <p:sldLayoutId id="2147491214" r:id="rId7"/>
    <p:sldLayoutId id="2147491215" r:id="rId8"/>
    <p:sldLayoutId id="2147491216" r:id="rId9"/>
    <p:sldLayoutId id="2147491217" r:id="rId10"/>
    <p:sldLayoutId id="2147491218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6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20" r:id="rId1"/>
    <p:sldLayoutId id="2147491221" r:id="rId2"/>
    <p:sldLayoutId id="2147491222" r:id="rId3"/>
    <p:sldLayoutId id="2147491223" r:id="rId4"/>
    <p:sldLayoutId id="2147491224" r:id="rId5"/>
    <p:sldLayoutId id="2147491225" r:id="rId6"/>
    <p:sldLayoutId id="2147491226" r:id="rId7"/>
    <p:sldLayoutId id="2147491227" r:id="rId8"/>
    <p:sldLayoutId id="2147491228" r:id="rId9"/>
    <p:sldLayoutId id="2147491229" r:id="rId10"/>
    <p:sldLayoutId id="2147491230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288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32" r:id="rId1"/>
    <p:sldLayoutId id="2147491233" r:id="rId2"/>
    <p:sldLayoutId id="2147491234" r:id="rId3"/>
    <p:sldLayoutId id="2147491235" r:id="rId4"/>
    <p:sldLayoutId id="2147491236" r:id="rId5"/>
    <p:sldLayoutId id="2147491237" r:id="rId6"/>
    <p:sldLayoutId id="2147491238" r:id="rId7"/>
    <p:sldLayoutId id="2147491239" r:id="rId8"/>
    <p:sldLayoutId id="2147491240" r:id="rId9"/>
    <p:sldLayoutId id="2147491241" r:id="rId10"/>
    <p:sldLayoutId id="214749124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55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244" r:id="rId1"/>
    <p:sldLayoutId id="2147491245" r:id="rId2"/>
    <p:sldLayoutId id="2147491246" r:id="rId3"/>
    <p:sldLayoutId id="2147491247" r:id="rId4"/>
    <p:sldLayoutId id="2147491248" r:id="rId5"/>
    <p:sldLayoutId id="2147491249" r:id="rId6"/>
    <p:sldLayoutId id="2147491250" r:id="rId7"/>
    <p:sldLayoutId id="2147491251" r:id="rId8"/>
    <p:sldLayoutId id="2147491252" r:id="rId9"/>
    <p:sldLayoutId id="2147491253" r:id="rId10"/>
    <p:sldLayoutId id="2147491254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9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17.png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18.png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06573" y="180976"/>
            <a:ext cx="6624637" cy="734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к проекту решения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Рязанской городской Думы «Об утверждении бюджета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2025 год и на плановый период 2026-2027 годов» </a:t>
            </a:r>
            <a:endParaRPr lang="ru-RU" altLang="ru-RU" sz="1600" b="1" u="sng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1026" name="Picture 2" descr="D:\ДОКУМЕНТЫ_КОКОРЕВА\Для бюджета 2024-2026\Картинки для слайдов\Рязань (кремл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987574"/>
            <a:ext cx="7047309" cy="3924104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2" y="123477"/>
            <a:ext cx="8928100" cy="449611"/>
          </a:xfrm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063804"/>
              </p:ext>
            </p:extLst>
          </p:nvPr>
        </p:nvGraphicFramePr>
        <p:xfrm>
          <a:off x="611560" y="769283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60" y="573089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9" idx="3"/>
          </p:cNvCxnSpPr>
          <p:nvPr/>
        </p:nvCxnSpPr>
        <p:spPr>
          <a:xfrm flipV="1">
            <a:off x="2520564" y="1487756"/>
            <a:ext cx="1043324" cy="2577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376532" y="1655478"/>
            <a:ext cx="144032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9280" y="1199747"/>
            <a:ext cx="723628" cy="288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7 889,1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681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818062"/>
              </p:ext>
            </p:extLst>
          </p:nvPr>
        </p:nvGraphicFramePr>
        <p:xfrm>
          <a:off x="684216" y="555627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95486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</a:t>
            </a: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1" y="4100514"/>
            <a:ext cx="3521075" cy="804862"/>
          </a:xfrm>
          <a:prstGeom prst="rect">
            <a:avLst/>
          </a:prstGeom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6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971326"/>
              </p:ext>
            </p:extLst>
          </p:nvPr>
        </p:nvGraphicFramePr>
        <p:xfrm>
          <a:off x="504825" y="328615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03657" y="522185"/>
            <a:ext cx="723031" cy="3690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122,9%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1728" y="522925"/>
            <a:ext cx="864087" cy="36829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112,2%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8312" y="81304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6" y="4138614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29196" y="559933"/>
            <a:ext cx="853480" cy="2571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108,8%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4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293087"/>
              </p:ext>
            </p:extLst>
          </p:nvPr>
        </p:nvGraphicFramePr>
        <p:xfrm>
          <a:off x="4691065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711226" y="914648"/>
            <a:ext cx="773956" cy="28581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87,9%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55514" y="891224"/>
            <a:ext cx="651055" cy="3365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100,7%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0996" y="930770"/>
            <a:ext cx="721387" cy="27629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131,1%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957897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9505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153317" y="3442422"/>
            <a:ext cx="2555876" cy="13177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23" y="35878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16416" y="4775836"/>
            <a:ext cx="689099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 12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59887"/>
              </p:ext>
            </p:extLst>
          </p:nvPr>
        </p:nvGraphicFramePr>
        <p:xfrm>
          <a:off x="800893" y="458844"/>
          <a:ext cx="3725294" cy="284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445123" y="620549"/>
            <a:ext cx="682625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100,2%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600543"/>
            <a:ext cx="684212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100,2%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853256"/>
              </p:ext>
            </p:extLst>
          </p:nvPr>
        </p:nvGraphicFramePr>
        <p:xfrm>
          <a:off x="5086351" y="1923680"/>
          <a:ext cx="3662114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69828" y="2027626"/>
            <a:ext cx="720080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375,4%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6296" y="2019786"/>
            <a:ext cx="792088" cy="17134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98,1%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23" y="358776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93800" y="3752034"/>
            <a:ext cx="2592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98" y="67311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90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74519" y="608874"/>
            <a:ext cx="724117" cy="2252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112,1%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2008251"/>
            <a:ext cx="792088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98,7%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420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085838"/>
              </p:ext>
            </p:extLst>
          </p:nvPr>
        </p:nvGraphicFramePr>
        <p:xfrm>
          <a:off x="179512" y="328615"/>
          <a:ext cx="414166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078485" y="405736"/>
            <a:ext cx="792088" cy="3046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103,6%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15816" y="392372"/>
            <a:ext cx="864096" cy="27605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3,</a:t>
            </a: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1" y="862014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6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4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69385"/>
              </p:ext>
            </p:extLst>
          </p:nvPr>
        </p:nvGraphicFramePr>
        <p:xfrm>
          <a:off x="469266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352356" y="591519"/>
            <a:ext cx="869436" cy="38638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103,8%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92280" y="516716"/>
            <a:ext cx="684213" cy="28434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135,0%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9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60" y="4778376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547664" y="890589"/>
            <a:ext cx="312571" cy="540015"/>
          </a:xfrm>
          <a:prstGeom prst="up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6397" y="496437"/>
            <a:ext cx="792088" cy="3046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103,3%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5868144" y="1065873"/>
            <a:ext cx="308843" cy="575991"/>
          </a:xfrm>
          <a:prstGeom prst="up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7847" y="658890"/>
            <a:ext cx="869436" cy="38638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110,7%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758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903752"/>
              </p:ext>
            </p:extLst>
          </p:nvPr>
        </p:nvGraphicFramePr>
        <p:xfrm>
          <a:off x="539558" y="430213"/>
          <a:ext cx="764242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5" y="2923383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23825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</a:t>
            </a: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8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9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00138" y="3547479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516152"/>
              </p:ext>
            </p:extLst>
          </p:nvPr>
        </p:nvGraphicFramePr>
        <p:xfrm>
          <a:off x="539552" y="515978"/>
          <a:ext cx="4176464" cy="295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47921" y="705396"/>
            <a:ext cx="642907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103,9%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167689" y="705396"/>
            <a:ext cx="720080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101,2%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48791"/>
              </p:ext>
            </p:extLst>
          </p:nvPr>
        </p:nvGraphicFramePr>
        <p:xfrm>
          <a:off x="5024512" y="2251284"/>
          <a:ext cx="372395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969132" y="2444989"/>
            <a:ext cx="648072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87715" y="2445940"/>
            <a:ext cx="763291" cy="23415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7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4" y="3867894"/>
            <a:ext cx="2447925" cy="740034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6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11735" y="705396"/>
            <a:ext cx="720304" cy="2846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103,9%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83108" y="2424113"/>
            <a:ext cx="722337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94,0%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60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5508104" y="3208866"/>
            <a:ext cx="2880320" cy="137910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896794" y="3209711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60442" y="4820286"/>
            <a:ext cx="545083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16851"/>
              </p:ext>
            </p:extLst>
          </p:nvPr>
        </p:nvGraphicFramePr>
        <p:xfrm>
          <a:off x="5098254" y="393909"/>
          <a:ext cx="3568364" cy="26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435768" y="480890"/>
            <a:ext cx="800155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104,3%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35923" y="382413"/>
            <a:ext cx="659786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104,0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957398"/>
              </p:ext>
            </p:extLst>
          </p:nvPr>
        </p:nvGraphicFramePr>
        <p:xfrm>
          <a:off x="323527" y="382413"/>
          <a:ext cx="3816425" cy="268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979712" y="588902"/>
            <a:ext cx="669925" cy="3032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771800" y="611123"/>
            <a:ext cx="684213" cy="2174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14884" y="2626824"/>
            <a:ext cx="632992" cy="3812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93832" y="2569293"/>
            <a:ext cx="688578" cy="27247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5688446" y="3579863"/>
            <a:ext cx="2648816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ДОХОДЫ ОТ РАЗМЕЩЕНИЯ НТО И РЕКЛАМНЫХ КОНСТРУКЦИЙ</a:t>
            </a:r>
            <a:endParaRPr lang="ru-RU" altLang="ru-RU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125" y="3662485"/>
            <a:ext cx="2496884" cy="830676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679" y="855687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7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84253" y="74999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259632" y="667265"/>
            <a:ext cx="639762" cy="1984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176,9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08027" y="556628"/>
            <a:ext cx="712446" cy="20985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133,8%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043990" y="879852"/>
            <a:ext cx="252000" cy="432000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7346197" y="625459"/>
            <a:ext cx="252028" cy="432021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55" y="712275"/>
            <a:ext cx="354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632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7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361551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60442" y="4894263"/>
            <a:ext cx="642293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921733"/>
              </p:ext>
            </p:extLst>
          </p:nvPr>
        </p:nvGraphicFramePr>
        <p:xfrm>
          <a:off x="801688" y="339502"/>
          <a:ext cx="3693542" cy="280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39976" y="628650"/>
            <a:ext cx="807739" cy="18257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628652"/>
            <a:ext cx="792088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782178"/>
              </p:ext>
            </p:extLst>
          </p:nvPr>
        </p:nvGraphicFramePr>
        <p:xfrm>
          <a:off x="4983163" y="2251077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4" y="2427735"/>
            <a:ext cx="621555" cy="2741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56,8%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4" y="2447557"/>
            <a:ext cx="684213" cy="30724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99,7%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63485" y="838004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4" y="3795896"/>
            <a:ext cx="2447925" cy="786451"/>
          </a:xfrm>
          <a:prstGeom prst="rect">
            <a:avLst/>
          </a:prstGeom>
          <a:noFill/>
          <a:ln w="28575">
            <a:noFill/>
          </a:ln>
        </p:spPr>
        <p:txBody>
          <a:bodyPr lIns="91420" tIns="45710" rIns="91420" bIns="4571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ДИВИДЕНТЫ ПО АКЦИЯМ</a:t>
            </a:r>
            <a:endParaRPr lang="en-US" altLang="ru-RU" sz="1600" b="1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И ПРИБЫЛЬ МУП</a:t>
            </a:r>
            <a:endParaRPr lang="ru-RU" altLang="ru-RU" sz="16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6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91682" y="555528"/>
            <a:ext cx="672106" cy="29219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29,3%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34483" y="2464084"/>
            <a:ext cx="735013" cy="27419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98,4%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883728" y="957417"/>
            <a:ext cx="288014" cy="468004"/>
          </a:xfrm>
          <a:prstGeom prst="down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363788" y="1311275"/>
            <a:ext cx="559494" cy="226353"/>
          </a:xfrm>
          <a:prstGeom prst="leftRightArrow">
            <a:avLst/>
          </a:prstGeom>
          <a:solidFill>
            <a:schemeClr val="bg1"/>
          </a:solidFill>
          <a:ln w="349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07" y="1275691"/>
            <a:ext cx="5969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2191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5" y="3817940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0" y="4894263"/>
            <a:ext cx="57028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97529"/>
              </p:ext>
            </p:extLst>
          </p:nvPr>
        </p:nvGraphicFramePr>
        <p:xfrm>
          <a:off x="504825" y="328615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26548" y="821796"/>
            <a:ext cx="712150" cy="30364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Arial Narrow" panose="020B0606020202030204" pitchFamily="34" charset="0"/>
              </a:rPr>
              <a:t>108,6%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35393" y="488683"/>
            <a:ext cx="728009" cy="3266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99,0%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1" y="900114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6" y="4138614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18549" y="560028"/>
            <a:ext cx="648072" cy="3266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99,6%</a:t>
            </a: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4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644008" y="4011910"/>
            <a:ext cx="4032448" cy="10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buNone/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      </a:t>
            </a:r>
            <a:r>
              <a:rPr lang="ru-RU" sz="1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 </a:t>
            </a:r>
            <a:r>
              <a:rPr lang="ru-RU" sz="1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за негативное </a:t>
            </a:r>
            <a:endParaRPr lang="ru-RU" sz="1400" b="1" cap="all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1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воздействие </a:t>
            </a:r>
            <a:r>
              <a:rPr lang="ru-RU" sz="1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на окружающую среду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675437" y="1410016"/>
            <a:ext cx="917880" cy="2208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08306" y="1390012"/>
            <a:ext cx="810004" cy="35617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15" y="411510"/>
            <a:ext cx="38873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91" y="973617"/>
            <a:ext cx="658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59254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05" y="677864"/>
            <a:ext cx="804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71" y="667827"/>
            <a:ext cx="8048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84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13058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139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6895"/>
              </p:ext>
            </p:extLst>
          </p:nvPr>
        </p:nvGraphicFramePr>
        <p:xfrm>
          <a:off x="333807" y="489005"/>
          <a:ext cx="8425977" cy="4539650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792165"/>
              </a:tblGrid>
              <a:tr h="26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2026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2027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8 723,3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8 431,1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8 086,8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8 089,0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8 064,2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8 086,8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получение общедоступного и бесплатного образования в муниципальных общеобразовательных организациях</a:t>
                      </a:r>
                      <a:endParaRPr kumimoji="0" lang="ru-RU" alt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4 326,6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4 326,6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4 326,6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41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3 166,8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3 166,8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3 166,8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    на получение общего образования в частных общеобразовательных организациях </a:t>
                      </a:r>
                      <a:endParaRPr kumimoji="0" lang="ru-RU" alt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    на получение дошкольного образования в частных дошкольных образовательных организациях </a:t>
                      </a:r>
                      <a:endParaRPr kumimoji="0" lang="ru-RU" alt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65,7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103,8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обеспечение отдыха и оздоровления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131,8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108,0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    на организацию и осуществление деятельности по обращению с животными без владельцев </a:t>
                      </a:r>
                      <a:endParaRPr kumimoji="0" lang="ru-RU" altLang="ru-RU" sz="9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422,9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299,2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4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alt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строительство общеобразовательной школы на 110 мест в районе Семчино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218444"/>
            <a:ext cx="101723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625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43608" y="771550"/>
            <a:ext cx="7874794" cy="4248472"/>
            <a:chOff x="1022627" y="897773"/>
            <a:chExt cx="7601729" cy="5662955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22627" y="897773"/>
              <a:ext cx="7577977" cy="76785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оплаты труда работников муниципальных казенных, бюджетных, автономных учреждений -       513,2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2627" y="2625456"/>
              <a:ext cx="7588703" cy="767857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одержание планируемых к вводу в эксплуатацию с 01.08.2025 года детского сада в районе                             ЖК «МЕТРОПАРК» и школы в районе ЖК «Олимпийский» – 55,6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рублей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35652" y="3476268"/>
              <a:ext cx="7588704" cy="57589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(95,0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рублей)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8" y="1536601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3939902"/>
            <a:ext cx="395610" cy="314921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2760340"/>
            <a:ext cx="395610" cy="31546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9"/>
            <a:ext cx="8229600" cy="487363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>
                <a:solidFill>
                  <a:prstClr val="black"/>
                </a:solidFill>
              </a:rPr>
              <a:t/>
            </a:r>
            <a:br>
              <a:rPr lang="ru-RU" sz="8000" dirty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 lIns="91420" tIns="45710" rIns="91420" bIns="4571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36640" y="3951851"/>
            <a:ext cx="7858125" cy="348091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240" y="3363838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915566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381443"/>
            <a:ext cx="7851777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9966" y="4443958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1047115" y="3219822"/>
            <a:ext cx="7851775" cy="63828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индексация отдельных расходов (связь, транспортные услуги,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питание, приобретение ГСМ и др.)                                     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прогнозируемый уровень инфляции в размере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,5%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 и 4 % в 2026 и 2027 годах 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 bwMode="auto">
          <a:xfrm>
            <a:off x="1043608" y="1419623"/>
            <a:ext cx="7861300" cy="57606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величение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расходов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обслуживание муниципального долга в связи с ростом ключевой ставки банка</a:t>
            </a:r>
          </a:p>
          <a:p>
            <a:pPr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России –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386,5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2188922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6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2025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18 397,0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22455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9" y="123479"/>
            <a:ext cx="8791449" cy="57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</a:t>
            </a:r>
            <a: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сферы</a:t>
            </a:r>
            <a:b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744397"/>
              </p:ext>
            </p:extLst>
          </p:nvPr>
        </p:nvGraphicFramePr>
        <p:xfrm>
          <a:off x="587376" y="920754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6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19 210,4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90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19 623,7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 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35" y="627064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98033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4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РЯЗАНИ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560664"/>
              </p:ext>
            </p:extLst>
          </p:nvPr>
        </p:nvGraphicFramePr>
        <p:xfrm>
          <a:off x="683568" y="521301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19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802218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" y="4586605"/>
            <a:ext cx="490537" cy="107950"/>
          </a:xfrm>
          <a:prstGeom prst="rect">
            <a:avLst/>
          </a:prstGeom>
          <a:solidFill>
            <a:srgbClr val="8EB4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515967"/>
            <a:ext cx="3521075" cy="2880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  <a:r>
              <a:rPr lang="ru-RU" sz="5600" dirty="0" smtClean="0">
                <a:solidFill>
                  <a:prstClr val="black"/>
                </a:solidFill>
              </a:rPr>
              <a:t/>
            </a:r>
            <a:br>
              <a:rPr lang="ru-RU" sz="5600" dirty="0" smtClean="0">
                <a:solidFill>
                  <a:prstClr val="black"/>
                </a:solidFill>
              </a:rPr>
            </a:br>
            <a:endParaRPr lang="ru-RU" sz="56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327326"/>
              </p:ext>
            </p:extLst>
          </p:nvPr>
        </p:nvGraphicFramePr>
        <p:xfrm>
          <a:off x="4860032" y="2463800"/>
          <a:ext cx="4283968" cy="19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774845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1" y="4846955"/>
            <a:ext cx="490537" cy="107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29788"/>
              </p:ext>
            </p:extLst>
          </p:nvPr>
        </p:nvGraphicFramePr>
        <p:xfrm>
          <a:off x="272967" y="1407059"/>
          <a:ext cx="8592442" cy="3487204"/>
        </p:xfrm>
        <a:graphic>
          <a:graphicData uri="http://schemas.openxmlformats.org/drawingml/2006/table">
            <a:tbl>
              <a:tblPr/>
              <a:tblGrid>
                <a:gridCol w="6864250"/>
                <a:gridCol w="576064"/>
                <a:gridCol w="576064"/>
                <a:gridCol w="576064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1 131,5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11 199,5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11 257,2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9 640,6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9 796,3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9 875,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детей школьного возраста льготной категории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162,4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144,1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5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343,5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339,1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352,6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7,1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7,3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287,9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299,9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305,9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189,2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Региональный проект «Современная школа (Рязанская область)»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127,1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74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2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2" y="110809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40" y="98426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064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99725"/>
              </p:ext>
            </p:extLst>
          </p:nvPr>
        </p:nvGraphicFramePr>
        <p:xfrm>
          <a:off x="395537" y="1851672"/>
          <a:ext cx="8208716" cy="3105472"/>
        </p:xfrm>
        <a:graphic>
          <a:graphicData uri="http://schemas.openxmlformats.org/drawingml/2006/table">
            <a:tbl>
              <a:tblPr/>
              <a:tblGrid>
                <a:gridCol w="6710116"/>
                <a:gridCol w="500063"/>
                <a:gridCol w="498475"/>
                <a:gridCol w="500062"/>
              </a:tblGrid>
              <a:tr h="37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1022,6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1057,1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1060,0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514,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539,3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416,2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422,9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426,9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4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Строительство и реконструкция объектов сферы культуры, в том числе разработка проектно-сметной документации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Подготовка кадров для сферы культуры - поддержка граждан, обучающихся на условиях целевого обучения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9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7" y="488316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 для слайдов\Культу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3357"/>
            <a:ext cx="2376365" cy="157321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 для слайдов\Культура (филармония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7" y="133357"/>
            <a:ext cx="2376362" cy="153034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233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23788"/>
              </p:ext>
            </p:extLst>
          </p:nvPr>
        </p:nvGraphicFramePr>
        <p:xfrm>
          <a:off x="511416" y="2067695"/>
          <a:ext cx="8117656" cy="2961018"/>
        </p:xfrm>
        <a:graphic>
          <a:graphicData uri="http://schemas.openxmlformats.org/drawingml/2006/table">
            <a:tbl>
              <a:tblPr/>
              <a:tblGrid>
                <a:gridCol w="6459537"/>
                <a:gridCol w="577999"/>
                <a:gridCol w="576064"/>
                <a:gridCol w="504056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426,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400,7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410,1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6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6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28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27056"/>
            <a:ext cx="2598738" cy="1778000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_КОКОРЕВА\Для бюджета 2024-2026\Картинки для слайдов\Физкультура (гимнастика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5789"/>
            <a:ext cx="2573933" cy="173540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528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05090"/>
              </p:ext>
            </p:extLst>
          </p:nvPr>
        </p:nvGraphicFramePr>
        <p:xfrm>
          <a:off x="179388" y="2283718"/>
          <a:ext cx="8785225" cy="2314930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Подготовка информационных мероприятий об участии города Рязани в международной деятельности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2" y="223555"/>
            <a:ext cx="4103687" cy="153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МП «СТИМУЛИРОВАНИЕ </a:t>
            </a:r>
            <a:endParaRPr lang="ru-RU" altLang="ru-RU" sz="1900" b="1" dirty="0" smtClean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rgbClr val="365F91"/>
                </a:solidFill>
                <a:latin typeface="Arial Narrow" pitchFamily="34" charset="0"/>
              </a:rPr>
              <a:t>РАЗВИТИЯ</a:t>
            </a:r>
            <a:endParaRPr lang="ru-RU" altLang="ru-RU" sz="1900" b="1" dirty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 ЭКОНОМИКИ </a:t>
            </a:r>
            <a:endParaRPr lang="ru-RU" altLang="ru-RU" sz="1900" b="1" dirty="0" smtClean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 dirty="0" smtClean="0">
                <a:solidFill>
                  <a:srgbClr val="365F91"/>
                </a:solidFill>
                <a:latin typeface="Arial Narrow" pitchFamily="34" charset="0"/>
              </a:rPr>
              <a:t>В </a:t>
            </a:r>
            <a:r>
              <a:rPr lang="ru-RU" altLang="ru-RU" sz="1900" b="1" dirty="0">
                <a:solidFill>
                  <a:srgbClr val="365F91"/>
                </a:solidFill>
                <a:latin typeface="Arial Narrow" pitchFamily="34" charset="0"/>
              </a:rPr>
              <a:t>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96710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24,1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-92058"/>
            <a:ext cx="4056063" cy="178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00748"/>
              </p:ext>
            </p:extLst>
          </p:nvPr>
        </p:nvGraphicFramePr>
        <p:xfrm>
          <a:off x="533409" y="2139702"/>
          <a:ext cx="7934325" cy="2647080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300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255,3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294,3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взаимодействия с подведомственными предприятиями и жилищно-эксплуатационными организациями по вопросам функционирования систем коммунальной инфраструктуры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39404" y="1851670"/>
            <a:ext cx="922337" cy="2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85" y="349254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313440"/>
            <a:ext cx="2448247" cy="16686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313439"/>
            <a:ext cx="2232050" cy="161172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933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13648"/>
              </p:ext>
            </p:extLst>
          </p:nvPr>
        </p:nvGraphicFramePr>
        <p:xfrm>
          <a:off x="563562" y="2787774"/>
          <a:ext cx="8040886" cy="1944216"/>
        </p:xfrm>
        <a:graphic>
          <a:graphicData uri="http://schemas.openxmlformats.org/drawingml/2006/table">
            <a:tbl>
              <a:tblPr/>
              <a:tblGrid>
                <a:gridCol w="5952654"/>
                <a:gridCol w="724842"/>
                <a:gridCol w="715318"/>
                <a:gridCol w="648072"/>
              </a:tblGrid>
              <a:tr h="17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731,8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676,8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6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476,2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505,2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453,1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205,6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190,4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и реконструкция городских кладбищ, в том числе разработка ПСД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Снос нежилых зданий и сооружений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42728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4" y="268289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S:\Каб. 3\МАТЕРИАЛЫ К БЮДЖЕТУ\Картинки для слайдов\Блаустройство (Лыбедский бульвар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9" y="231887"/>
            <a:ext cx="2874441" cy="223180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Каб. 3\МАТЕРИАЛЫ К БЮДЖЕТУ\Картинки для слайдов\Блаустройство (ВДНХ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1887"/>
            <a:ext cx="2753510" cy="223180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278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24017"/>
              </p:ext>
            </p:extLst>
          </p:nvPr>
        </p:nvGraphicFramePr>
        <p:xfrm>
          <a:off x="683568" y="1995686"/>
          <a:ext cx="7848872" cy="3003859"/>
        </p:xfrm>
        <a:graphic>
          <a:graphicData uri="http://schemas.openxmlformats.org/drawingml/2006/table">
            <a:tbl>
              <a:tblPr/>
              <a:tblGrid>
                <a:gridCol w="5616624"/>
                <a:gridCol w="720080"/>
                <a:gridCol w="720080"/>
                <a:gridCol w="792088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1 274,2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1 183,4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1 236,5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997,2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901,1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944,8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освещения на территории города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135,1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646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УДХиТ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681913" y="1717281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267744" y="-141007"/>
            <a:ext cx="4320480" cy="190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«Дорожное хозяйство 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и развитие улично-дорожной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сети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 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0" y="267495"/>
            <a:ext cx="2107122" cy="144978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Каб. 3\МАТЕРИАЛЫ К БЮДЖЕТУ\Картинки для слайдов\Дор.хоз-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86994"/>
            <a:ext cx="2285900" cy="1430287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6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524338" y="569316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180" y="616404"/>
            <a:ext cx="3468082" cy="70786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в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99691"/>
              </p:ext>
            </p:extLst>
          </p:nvPr>
        </p:nvGraphicFramePr>
        <p:xfrm>
          <a:off x="855316" y="2211710"/>
          <a:ext cx="7584691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427"/>
                <a:gridCol w="720080"/>
                <a:gridCol w="792088"/>
                <a:gridCol w="864096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605,4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606,3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397,2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568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593,1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594,5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39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низкопольных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автобусов, предназначенных для перевозки маломобильных групп граждан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инфраструктуры (реконструкция (строительство) контактной сети троллейбусных линий, тяговых троллейбусных подстанций) городского наземного электрического транспорта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 descr="D:\ДОКУМЕНТЫ_КОКОРЕВА\Для бюджета 2024-2026\Картинки для слайдов\Троллейбус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6244"/>
            <a:ext cx="2418086" cy="1571443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ОКУМЕНТЫ_КОКОРЕВА\Для бюджета 2024-2026\Картинки для слайдов\Автобус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62" y="196269"/>
            <a:ext cx="2694151" cy="1651392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7596336" y="1933305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545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73101"/>
              </p:ext>
            </p:extLst>
          </p:nvPr>
        </p:nvGraphicFramePr>
        <p:xfrm>
          <a:off x="2555778" y="457649"/>
          <a:ext cx="6394944" cy="2006317"/>
        </p:xfrm>
        <a:graphic>
          <a:graphicData uri="http://schemas.openxmlformats.org/drawingml/2006/table">
            <a:tbl>
              <a:tblPr/>
              <a:tblGrid>
                <a:gridCol w="5206289"/>
                <a:gridCol w="396644"/>
                <a:gridCol w="395367"/>
                <a:gridCol w="396644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обитающими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051727" y="-140745"/>
            <a:ext cx="5976665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«Охрана окружающей 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411033"/>
            <a:ext cx="184710" cy="3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9" y="5654211"/>
            <a:ext cx="365409" cy="17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418489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35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627534"/>
            <a:ext cx="2232000" cy="165618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76027"/>
              </p:ext>
            </p:extLst>
          </p:nvPr>
        </p:nvGraphicFramePr>
        <p:xfrm>
          <a:off x="2519773" y="3272599"/>
          <a:ext cx="6408711" cy="1394246"/>
        </p:xfrm>
        <a:graphic>
          <a:graphicData uri="http://schemas.openxmlformats.org/drawingml/2006/table">
            <a:tbl>
              <a:tblPr/>
              <a:tblGrid>
                <a:gridCol w="5206290"/>
                <a:gridCol w="396644"/>
                <a:gridCol w="395366"/>
                <a:gridCol w="410411"/>
              </a:tblGrid>
              <a:tr h="448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132,9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139,6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2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Снос аварийных МКД и перевод в нежилые здания МКД, не </a:t>
                      </a:r>
                      <a:r>
                        <a:rPr lang="ru-RU" sz="110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подлежащих сносу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6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Расселение аварийных домов, признанных аварийными с 01.01.2017 по 31.12.2023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125,1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119,2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54723" y="2567918"/>
            <a:ext cx="7344816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«Переселение граждан из аварийного жилищного фонда»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_КОКОРЕВА\Для бюджета 2024-2026\Картинки для слайдов\МП пересе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3073768"/>
            <a:ext cx="2188860" cy="173226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8062644" y="195486"/>
            <a:ext cx="922337" cy="2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27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50180"/>
              </p:ext>
            </p:extLst>
          </p:nvPr>
        </p:nvGraphicFramePr>
        <p:xfrm>
          <a:off x="539552" y="1995686"/>
          <a:ext cx="8136904" cy="2758149"/>
        </p:xfrm>
        <a:graphic>
          <a:graphicData uri="http://schemas.openxmlformats.org/drawingml/2006/table">
            <a:tbl>
              <a:tblPr/>
              <a:tblGrid>
                <a:gridCol w="6624736"/>
                <a:gridCol w="504056"/>
                <a:gridCol w="504056"/>
                <a:gridCol w="504056"/>
              </a:tblGrid>
              <a:tr h="353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149,5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137,9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117,2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15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9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15643"/>
            <a:ext cx="2922588" cy="10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7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9"/>
            <a:ext cx="2925762" cy="1628775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ДОКУМЕНТЫ_КОКОРЕВА\Для бюджета 2024-2026\Картинки для слайдов\Жилище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153"/>
            <a:ext cx="2997557" cy="1601990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16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14739"/>
              </p:ext>
            </p:extLst>
          </p:nvPr>
        </p:nvGraphicFramePr>
        <p:xfrm>
          <a:off x="467544" y="2643758"/>
          <a:ext cx="8333556" cy="2062854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1 240,6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1 291,3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1 238,2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575,4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578,3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581,3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6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656,6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674,0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647,6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7807970" y="2289056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2555800" y="483518"/>
            <a:ext cx="3816425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9869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1511"/>
            <a:ext cx="2501900" cy="1735138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411510"/>
            <a:ext cx="2470150" cy="1685925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38991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1,28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1,32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483769" y="166688"/>
            <a:ext cx="388843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Каб. 3\Каб. 3 08.11\МАТЕРИАЛЫ К БЮДЖЕТУ\Картинки для слайдов\Меж.... отнош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66688"/>
            <a:ext cx="2501924" cy="1704975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19491"/>
              </p:ext>
            </p:extLst>
          </p:nvPr>
        </p:nvGraphicFramePr>
        <p:xfrm>
          <a:off x="848519" y="2972440"/>
          <a:ext cx="7372350" cy="1570107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69,1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9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3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760412"/>
            <a:ext cx="2636838" cy="2068512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715777"/>
            <a:ext cx="922338" cy="2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60" y="-585064"/>
            <a:ext cx="5832475" cy="282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ДОКУМЕНТЫ_КОКОРЕВА\Для бюджета 2024-2026\Картинки\дв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6" y="727279"/>
            <a:ext cx="2638800" cy="207333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1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42719"/>
              </p:ext>
            </p:extLst>
          </p:nvPr>
        </p:nvGraphicFramePr>
        <p:xfrm>
          <a:off x="323850" y="1563638"/>
          <a:ext cx="8496622" cy="3528092"/>
        </p:xfrm>
        <a:graphic>
          <a:graphicData uri="http://schemas.openxmlformats.org/drawingml/2006/table">
            <a:tbl>
              <a:tblPr/>
              <a:tblGrid>
                <a:gridCol w="6984454"/>
                <a:gridCol w="504056"/>
                <a:gridCol w="504056"/>
                <a:gridCol w="504056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523,1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398,8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426,5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1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2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90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4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8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9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Дополнительная мера социальной поддержки и социальной помощи по предоставлению единовременной выплаты молодым специалистам, принятым на должности педагогических работников в муниципальные общеобразовательные учреждения города Рязани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64005" y="1294134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6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73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748464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D:\ДОКУМЕНТЫ_КОКОРЕВА\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3321"/>
            <a:ext cx="1872010" cy="1333817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836"/>
            <a:ext cx="18843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92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25729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328656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«Цифровизация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9107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84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33454"/>
              </p:ext>
            </p:extLst>
          </p:nvPr>
        </p:nvGraphicFramePr>
        <p:xfrm>
          <a:off x="646113" y="3076575"/>
          <a:ext cx="7934325" cy="1582739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780,1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1 060,9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1 275,3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670,4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950,4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1 163,9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информационной системы управления муниципальными финансами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финансово-казначейского управления города Рязани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107,6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328654"/>
            <a:ext cx="5040312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«Повышение эффективности управления муниципальными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финансами»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\7LZDA6_GR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4" y="695810"/>
            <a:ext cx="2314800" cy="1947948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\эффективное-управлени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6158"/>
            <a:ext cx="2452356" cy="1947600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86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21608"/>
              </p:ext>
            </p:extLst>
          </p:nvPr>
        </p:nvGraphicFramePr>
        <p:xfrm>
          <a:off x="646113" y="3076575"/>
          <a:ext cx="7934325" cy="1703993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2027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2,44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2,54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2,64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Информирование населения о возможностях участия в ТОС и вовлечение жителей города в решение вопросов местного значения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гарантий развития ТОС и социально ориентированных НКО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условий для реализации общественных инициатив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174766"/>
            <a:ext cx="5040312" cy="159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«Развитие территориального общественного самоуправления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и гражданского общества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7" y="584116"/>
            <a:ext cx="25542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_КОКОРЕВА\Для бюджета 2024-2026\Картинки\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4117"/>
            <a:ext cx="2552189" cy="208823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064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93" y="87314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342894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341265"/>
              </p:ext>
            </p:extLst>
          </p:nvPr>
        </p:nvGraphicFramePr>
        <p:xfrm>
          <a:off x="417513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2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1" y="69057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5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8425" y="4732000"/>
            <a:ext cx="648072" cy="28292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44</a:t>
            </a: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754106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380395"/>
              </p:ext>
            </p:extLst>
          </p:nvPr>
        </p:nvGraphicFramePr>
        <p:xfrm>
          <a:off x="1331640" y="3147814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345315"/>
              </p:ext>
            </p:extLst>
          </p:nvPr>
        </p:nvGraphicFramePr>
        <p:xfrm>
          <a:off x="3275856" y="627534"/>
          <a:ext cx="2530425" cy="223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93708653"/>
      </p:ext>
    </p:extLst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131-ФЗ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06.10.2003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ред.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02.11.2023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интересы.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51851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360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(муниципального)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45361" y="762000"/>
            <a:ext cx="7703354" cy="4186238"/>
            <a:chOff x="1012592" y="980728"/>
            <a:chExt cx="7559480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12592" y="2043183"/>
              <a:ext cx="7553396" cy="8157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07 мая 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№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309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«О национальных целях развития Российской Федерации на период до 2030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и на перспективу до 2036 года»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13879" y="3878596"/>
              <a:ext cx="7558193" cy="81575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2025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2026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2027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15524" y="1018424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140333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7484" y="380388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484" y="2411200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>
                <a:solidFill>
                  <a:prstClr val="black"/>
                </a:solidFill>
              </a:rPr>
              <a:t/>
            </a:r>
            <a:br>
              <a:rPr lang="ru-RU" sz="8000" dirty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 lIns="91420" tIns="45710" rIns="91420" bIns="4571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 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347149"/>
            <a:ext cx="7716990" cy="504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4" y="869959"/>
            <a:ext cx="7721600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 февраля 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46672" y="2262933"/>
            <a:ext cx="7689341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6672" y="3655348"/>
            <a:ext cx="7695843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1707654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41726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9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58501"/>
              </p:ext>
            </p:extLst>
          </p:nvPr>
        </p:nvGraphicFramePr>
        <p:xfrm>
          <a:off x="250825" y="842964"/>
          <a:ext cx="8713788" cy="404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 к 2024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к 2025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2027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к 2026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20 451,6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17 882,9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87,4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18 314,5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18 793,7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7 889,1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9 159,6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116,1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9 883,4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10 706,9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6 986,4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8 336,2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9 049,6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9 867,7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109,0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902,7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823,4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839,2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12 562,6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8 723,3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69,4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8 431,1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8 086,8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21 557,6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594,9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86,3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210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19 623,7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106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-712,0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-895,9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-830,0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6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lIns="91420" tIns="45710" rIns="91420" bIns="4571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2027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953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27404</TotalTime>
  <Words>4083</Words>
  <Application>Microsoft Office PowerPoint</Application>
  <PresentationFormat>Экран (16:9)</PresentationFormat>
  <Paragraphs>1190</Paragraphs>
  <Slides>46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46</vt:i4>
      </vt:variant>
    </vt:vector>
  </HeadingPairs>
  <TitlesOfParts>
    <vt:vector size="72" baseType="lpstr">
      <vt:lpstr>Arial</vt:lpstr>
      <vt:lpstr>Arial Narrow</vt:lpstr>
      <vt:lpstr>Calibri</vt:lpstr>
      <vt:lpstr>Times New Roman</vt:lpstr>
      <vt:lpstr>2_Тема Office</vt:lpstr>
      <vt:lpstr>3_Тема Office</vt:lpstr>
      <vt:lpstr>Тема Office</vt:lpstr>
      <vt:lpstr>7_Тема Office</vt:lpstr>
      <vt:lpstr>8_Тема Office</vt:lpstr>
      <vt:lpstr>12_Тема Office</vt:lpstr>
      <vt:lpstr>9_Тема Office</vt:lpstr>
      <vt:lpstr>4_Тема Office</vt:lpstr>
      <vt:lpstr>5_Тема Office</vt:lpstr>
      <vt:lpstr>6_Тема Office</vt:lpstr>
      <vt:lpstr>10_Тема Office</vt:lpstr>
      <vt:lpstr>13_Тема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14_Тема Office</vt:lpstr>
      <vt:lpstr>21_Тема Office</vt:lpstr>
      <vt:lpstr>22_Тема Office</vt:lpstr>
      <vt:lpstr>11_Тема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 </vt:lpstr>
      <vt:lpstr>Презентация PowerPoint</vt:lpstr>
      <vt:lpstr>Презентация PowerPoint</vt:lpstr>
      <vt:lpstr>доля фонда оплаты труда работников социальной сферы 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МАРГАРИТА АКУЛОВА</cp:lastModifiedBy>
  <cp:revision>2427</cp:revision>
  <cp:lastPrinted>2024-11-25T13:45:33Z</cp:lastPrinted>
  <dcterms:created xsi:type="dcterms:W3CDTF">2013-10-29T07:14:12Z</dcterms:created>
  <dcterms:modified xsi:type="dcterms:W3CDTF">2024-12-20T13:22:41Z</dcterms:modified>
</cp:coreProperties>
</file>