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45" r:id="rId4"/>
    <p:sldMasterId id="2147486675" r:id="rId5"/>
    <p:sldMasterId id="2147487502" r:id="rId6"/>
    <p:sldMasterId id="2147489746" r:id="rId7"/>
    <p:sldMasterId id="2147489758" r:id="rId8"/>
    <p:sldMasterId id="2147491063" r:id="rId9"/>
    <p:sldMasterId id="2147491075" r:id="rId10"/>
  </p:sldMasterIdLst>
  <p:notesMasterIdLst>
    <p:notesMasterId r:id="rId56"/>
  </p:notesMasterIdLst>
  <p:sldIdLst>
    <p:sldId id="631" r:id="rId11"/>
    <p:sldId id="497" r:id="rId12"/>
    <p:sldId id="498" r:id="rId13"/>
    <p:sldId id="499" r:id="rId14"/>
    <p:sldId id="500" r:id="rId15"/>
    <p:sldId id="501" r:id="rId16"/>
    <p:sldId id="503" r:id="rId17"/>
    <p:sldId id="571" r:id="rId18"/>
    <p:sldId id="608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581" r:id="rId32"/>
    <p:sldId id="568" r:id="rId33"/>
    <p:sldId id="596" r:id="rId34"/>
    <p:sldId id="597" r:id="rId35"/>
    <p:sldId id="508" r:id="rId36"/>
    <p:sldId id="628" r:id="rId37"/>
    <p:sldId id="627" r:id="rId38"/>
    <p:sldId id="629" r:id="rId39"/>
    <p:sldId id="510" r:id="rId40"/>
    <p:sldId id="511" r:id="rId41"/>
    <p:sldId id="602" r:id="rId42"/>
    <p:sldId id="603" r:id="rId43"/>
    <p:sldId id="604" r:id="rId44"/>
    <p:sldId id="513" r:id="rId45"/>
    <p:sldId id="606" r:id="rId46"/>
    <p:sldId id="516" r:id="rId47"/>
    <p:sldId id="630" r:id="rId48"/>
    <p:sldId id="605" r:id="rId49"/>
    <p:sldId id="622" r:id="rId50"/>
    <p:sldId id="626" r:id="rId51"/>
    <p:sldId id="625" r:id="rId52"/>
    <p:sldId id="624" r:id="rId53"/>
    <p:sldId id="623" r:id="rId54"/>
    <p:sldId id="542" r:id="rId55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EB"/>
    <a:srgbClr val="BDECF9"/>
    <a:srgbClr val="97CBFF"/>
    <a:srgbClr val="FFFFCC"/>
    <a:srgbClr val="009900"/>
    <a:srgbClr val="005EA4"/>
    <a:srgbClr val="0066FF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1133" y="-269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695,6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570,4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695.6</c:v>
                </c:pt>
                <c:pt idx="1">
                  <c:v>570.4</c:v>
                </c:pt>
                <c:pt idx="2">
                  <c:v>617.5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5 542,4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ru-RU" smtClean="0"/>
                      <a:t>979,7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6 388,8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5542.4</c:v>
                </c:pt>
                <c:pt idx="1">
                  <c:v>5979.7</c:v>
                </c:pt>
                <c:pt idx="2">
                  <c:v>6388.8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3954432"/>
        <c:axId val="33964416"/>
        <c:axId val="0"/>
      </c:bar3DChart>
      <c:catAx>
        <c:axId val="3395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3964416"/>
        <c:crosses val="autoZero"/>
        <c:auto val="0"/>
        <c:lblAlgn val="ctr"/>
        <c:lblOffset val="100"/>
        <c:noMultiLvlLbl val="0"/>
      </c:catAx>
      <c:valAx>
        <c:axId val="33964416"/>
        <c:scaling>
          <c:orientation val="minMax"/>
          <c:max val="8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33954432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2025677610903E-2"/>
                  <c:y val="0.2102415194270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95035759757553E-2"/>
                  <c:y val="0.2285063129373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8602659751063E-2"/>
                  <c:y val="0.1051956736059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40.4</c:v>
                </c:pt>
                <c:pt idx="1">
                  <c:v>43.2</c:v>
                </c:pt>
                <c:pt idx="2">
                  <c:v>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52068864"/>
        <c:axId val="152070400"/>
        <c:axId val="36240448"/>
      </c:bar3DChart>
      <c:catAx>
        <c:axId val="1520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2070400"/>
        <c:crosses val="autoZero"/>
        <c:auto val="0"/>
        <c:lblAlgn val="ctr"/>
        <c:lblOffset val="100"/>
        <c:noMultiLvlLbl val="0"/>
      </c:catAx>
      <c:valAx>
        <c:axId val="152070400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52068864"/>
        <c:crosses val="autoZero"/>
        <c:crossBetween val="between"/>
      </c:valAx>
      <c:serAx>
        <c:axId val="36240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52070400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2409904821518E-2"/>
          <c:y val="5.6899004267425323E-3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1541325711390986E-2"/>
                  <c:y val="2.84495021337126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(39,7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5,7%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11255020222528E-2"/>
                  <c:y val="9.8211265554821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7865053558437"/>
                  <c:y val="0.14956194487068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0556917260572497"/>
                  <c:y val="0.12609132962220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(532,9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(29,2 млн.руб.)</c:v>
                </c:pt>
                <c:pt idx="4">
                  <c:v>Прочие неналоговые доходы (3,1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76.616295532124354</c:v>
                </c:pt>
                <c:pt idx="1">
                  <c:v>5.7074011841342562</c:v>
                </c:pt>
                <c:pt idx="2">
                  <c:v>0.62971825057274555</c:v>
                </c:pt>
                <c:pt idx="3">
                  <c:v>4.1993723950426451</c:v>
                </c:pt>
                <c:pt idx="4">
                  <c:v>0.45195722579517333</c:v>
                </c:pt>
                <c:pt idx="5">
                  <c:v>12.395255412330821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(532,9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(29,2 млн.руб.)</c:v>
                </c:pt>
                <c:pt idx="4">
                  <c:v>Прочие неналоговые доходы (3,1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532940.5</c:v>
                </c:pt>
                <c:pt idx="1">
                  <c:v>39700.5</c:v>
                </c:pt>
                <c:pt idx="2">
                  <c:v>4380.3</c:v>
                </c:pt>
                <c:pt idx="3">
                  <c:v>29210.7</c:v>
                </c:pt>
                <c:pt idx="4">
                  <c:v>3143.8</c:v>
                </c:pt>
                <c:pt idx="5">
                  <c:v>86221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(532,9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(29,2 млн.руб.)</c:v>
                </c:pt>
                <c:pt idx="4">
                  <c:v>Прочие неналоговые доходы (3,1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695596.8</c:v>
                </c:pt>
                <c:pt idx="1">
                  <c:v>695596.8</c:v>
                </c:pt>
                <c:pt idx="2">
                  <c:v>695596.8</c:v>
                </c:pt>
                <c:pt idx="3">
                  <c:v>695596.8</c:v>
                </c:pt>
                <c:pt idx="4">
                  <c:v>695596.8</c:v>
                </c:pt>
                <c:pt idx="5">
                  <c:v>695596.8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7395820112721"/>
          <c:y val="5.5580102250251895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480545822755E-3"/>
                  <c:y val="0.13103369780199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6324504808735E-3"/>
                  <c:y val="0.1354800910549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3804828889896E-2"/>
                  <c:y val="0.1419408889054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94875902029E-2"/>
                  <c:y val="0.12325596148822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316.7</c:v>
                </c:pt>
                <c:pt idx="1">
                  <c:v>263.3</c:v>
                </c:pt>
                <c:pt idx="2">
                  <c:v>261.3</c:v>
                </c:pt>
                <c:pt idx="3">
                  <c:v>260.5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51920640"/>
        <c:axId val="151922176"/>
        <c:axId val="151881024"/>
      </c:bar3DChart>
      <c:catAx>
        <c:axId val="15192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1922176"/>
        <c:crosses val="autoZero"/>
        <c:auto val="0"/>
        <c:lblAlgn val="ctr"/>
        <c:lblOffset val="100"/>
        <c:noMultiLvlLbl val="0"/>
      </c:catAx>
      <c:valAx>
        <c:axId val="15192217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51920640"/>
        <c:crosses val="autoZero"/>
        <c:crossBetween val="between"/>
      </c:valAx>
      <c:serAx>
        <c:axId val="151881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51922176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1616737563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72160376504E-2"/>
                  <c:y val="0.16620467306591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28108124415482E-3"/>
                  <c:y val="0.1720224750307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01589887478E-2"/>
                  <c:y val="0.1387253759853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9.798340371888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23.2</c:v>
                </c:pt>
                <c:pt idx="1">
                  <c:v>26.5</c:v>
                </c:pt>
                <c:pt idx="2">
                  <c:v>24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52779392"/>
        <c:axId val="152781184"/>
        <c:axId val="34589760"/>
      </c:bar3DChart>
      <c:catAx>
        <c:axId val="15277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2781184"/>
        <c:crosses val="autoZero"/>
        <c:auto val="0"/>
        <c:lblAlgn val="ctr"/>
        <c:lblOffset val="100"/>
        <c:noMultiLvlLbl val="0"/>
      </c:catAx>
      <c:valAx>
        <c:axId val="15278118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52779392"/>
        <c:crosses val="autoZero"/>
        <c:crossBetween val="between"/>
      </c:valAx>
      <c:serAx>
        <c:axId val="3458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5278118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288185699930898E-3"/>
                  <c:y val="0.24948744149696786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93503235979741E-2"/>
                  <c:y val="0.10833490524370011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0,0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313706531946E-2"/>
                  <c:y val="0.1044327100853383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34658773086569E-2"/>
                  <c:y val="0.1077825185822949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60368896"/>
        <c:axId val="160412032"/>
        <c:axId val="160329216"/>
      </c:bar3DChart>
      <c:catAx>
        <c:axId val="16036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412032"/>
        <c:crosses val="autoZero"/>
        <c:auto val="0"/>
        <c:lblAlgn val="ctr"/>
        <c:lblOffset val="100"/>
        <c:noMultiLvlLbl val="0"/>
      </c:catAx>
      <c:valAx>
        <c:axId val="160412032"/>
        <c:scaling>
          <c:orientation val="minMax"/>
          <c:max val="3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60368896"/>
        <c:crosses val="autoZero"/>
        <c:crossBetween val="between"/>
        <c:majorUnit val="5"/>
        <c:minorUnit val="1"/>
      </c:valAx>
      <c:serAx>
        <c:axId val="160329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041203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6311641895762"/>
          <c:y val="5.590700451543083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827551418762888E-2"/>
                  <c:y val="0.18793297757211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33.4</c:v>
                </c:pt>
                <c:pt idx="1">
                  <c:v>31.6</c:v>
                </c:pt>
                <c:pt idx="2">
                  <c:v>31.6</c:v>
                </c:pt>
                <c:pt idx="3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8159872"/>
        <c:axId val="167195008"/>
        <c:axId val="167251456"/>
      </c:bar3DChart>
      <c:catAx>
        <c:axId val="16815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195008"/>
        <c:crosses val="autoZero"/>
        <c:auto val="0"/>
        <c:lblAlgn val="ctr"/>
        <c:lblOffset val="100"/>
        <c:noMultiLvlLbl val="0"/>
      </c:catAx>
      <c:valAx>
        <c:axId val="16719500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68159872"/>
        <c:crosses val="autoZero"/>
        <c:crossBetween val="between"/>
      </c:valAx>
      <c:serAx>
        <c:axId val="167251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195008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7987415464043198E-2"/>
          <c:w val="0.85735336573558096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056517192199E-3"/>
                  <c:y val="0.12211636529717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315732310838E-2"/>
                  <c:y val="0.12793030981473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6771096453296E-2"/>
                  <c:y val="0.1240275000308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205415804255E-2"/>
                  <c:y val="0.14207402595599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0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83.7</c:v>
                </c:pt>
                <c:pt idx="1">
                  <c:v>72.7</c:v>
                </c:pt>
                <c:pt idx="2">
                  <c:v>55.3</c:v>
                </c:pt>
                <c:pt idx="3">
                  <c:v>108.5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8334848"/>
        <c:axId val="168336384"/>
        <c:axId val="168337856"/>
      </c:bar3DChart>
      <c:catAx>
        <c:axId val="1683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8336384"/>
        <c:crosses val="autoZero"/>
        <c:auto val="0"/>
        <c:lblAlgn val="ctr"/>
        <c:lblOffset val="100"/>
        <c:noMultiLvlLbl val="0"/>
      </c:catAx>
      <c:valAx>
        <c:axId val="168336384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3"/>
        </c:spPr>
        <c:txPr>
          <a:bodyPr/>
          <a:lstStyle/>
          <a:p>
            <a:pPr>
              <a:defRPr sz="1196" baseline="0">
                <a:latin typeface="Arial Narrow" panose="020B0606020202030204" pitchFamily="34" charset="0"/>
              </a:defRPr>
            </a:pPr>
            <a:endParaRPr lang="ru-RU"/>
          </a:p>
        </c:txPr>
        <c:crossAx val="168334848"/>
        <c:crosses val="autoZero"/>
        <c:crossBetween val="between"/>
        <c:majorUnit val="20"/>
        <c:minorUnit val="10"/>
      </c:valAx>
      <c:serAx>
        <c:axId val="168337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6833638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80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084076575736089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927600662311453E-2"/>
                  <c:y val="0.16420905325222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39541707620204E-2"/>
                  <c:y val="0.15917677351942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4775929269093E-3"/>
                  <c:y val="0.16089823487703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16954678595481E-2"/>
                  <c:y val="0.16117065343135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34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87.6</c:v>
                </c:pt>
                <c:pt idx="1">
                  <c:v>86.2</c:v>
                </c:pt>
                <c:pt idx="2">
                  <c:v>86.2</c:v>
                </c:pt>
                <c:pt idx="3">
                  <c:v>86.2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24564608"/>
        <c:axId val="124566144"/>
        <c:axId val="168339200"/>
      </c:bar3DChart>
      <c:catAx>
        <c:axId val="12456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4566144"/>
        <c:crosses val="autoZero"/>
        <c:auto val="0"/>
        <c:lblAlgn val="ctr"/>
        <c:lblOffset val="100"/>
        <c:noMultiLvlLbl val="0"/>
      </c:catAx>
      <c:valAx>
        <c:axId val="12456614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24564608"/>
        <c:crosses val="autoZero"/>
        <c:crossBetween val="between"/>
      </c:valAx>
      <c:serAx>
        <c:axId val="168339200"/>
        <c:scaling>
          <c:orientation val="minMax"/>
        </c:scaling>
        <c:delete val="1"/>
        <c:axPos val="b"/>
        <c:majorTickMark val="out"/>
        <c:minorTickMark val="none"/>
        <c:tickLblPos val="nextTo"/>
        <c:crossAx val="124566144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7159221536282381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543789784897578E-2"/>
                  <c:y val="0.298476154032498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9094337345763E-2"/>
                  <c:y val="0.1720228607754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27598274353636E-2"/>
                  <c:y val="0.16322016611710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0.1469729839823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58.9</c:v>
                </c:pt>
                <c:pt idx="1">
                  <c:v>39.700000000000003</c:v>
                </c:pt>
                <c:pt idx="2">
                  <c:v>38.5</c:v>
                </c:pt>
                <c:pt idx="3">
                  <c:v>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24870656"/>
        <c:axId val="124872192"/>
        <c:axId val="168340544"/>
      </c:bar3DChart>
      <c:catAx>
        <c:axId val="1248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4872192"/>
        <c:crosses val="autoZero"/>
        <c:auto val="0"/>
        <c:lblAlgn val="ctr"/>
        <c:lblOffset val="100"/>
        <c:noMultiLvlLbl val="0"/>
      </c:catAx>
      <c:valAx>
        <c:axId val="1248721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24870656"/>
        <c:crosses val="autoZero"/>
        <c:crossBetween val="between"/>
      </c:valAx>
      <c:serAx>
        <c:axId val="168340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248721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470962737464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412118373679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932E-2"/>
                  <c:y val="0.1478034715920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25.6</c:v>
                </c:pt>
                <c:pt idx="1">
                  <c:v>29.2</c:v>
                </c:pt>
                <c:pt idx="2">
                  <c:v>27.6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4998016"/>
        <c:axId val="124999552"/>
        <c:axId val="124934336"/>
      </c:bar3DChart>
      <c:catAx>
        <c:axId val="12499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4999552"/>
        <c:crosses val="autoZero"/>
        <c:auto val="0"/>
        <c:lblAlgn val="ctr"/>
        <c:lblOffset val="100"/>
        <c:noMultiLvlLbl val="0"/>
      </c:catAx>
      <c:valAx>
        <c:axId val="124999552"/>
        <c:scaling>
          <c:orientation val="minMax"/>
          <c:max val="50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24998016"/>
        <c:crosses val="autoZero"/>
        <c:crossBetween val="between"/>
      </c:valAx>
      <c:serAx>
        <c:axId val="12493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24999552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4076008995296"/>
          <c:y val="3.3731945658029318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6622880373843488E-3"/>
                  <c:y val="0.28548375604842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89668564699103E-3"/>
                  <c:y val="7.061975854306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0170071223197E-2"/>
                  <c:y val="7.203313153789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296224606769E-2"/>
                  <c:y val="6.35487199300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36">
                <a:noFill/>
              </a:ln>
            </c:spPr>
            <c:txPr>
              <a:bodyPr anchor="ctr" anchorCtr="0"/>
              <a:lstStyle/>
              <a:p>
                <a:pPr>
                  <a:defRPr sz="128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8.6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5459456"/>
        <c:axId val="125465344"/>
        <c:axId val="168339648"/>
      </c:bar3DChart>
      <c:catAx>
        <c:axId val="12545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5465344"/>
        <c:crosses val="autoZero"/>
        <c:auto val="0"/>
        <c:lblAlgn val="ctr"/>
        <c:lblOffset val="100"/>
        <c:noMultiLvlLbl val="0"/>
      </c:catAx>
      <c:valAx>
        <c:axId val="125465344"/>
        <c:scaling>
          <c:orientation val="minMax"/>
          <c:max val="10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372"/>
        </c:spPr>
        <c:txPr>
          <a:bodyPr/>
          <a:lstStyle/>
          <a:p>
            <a:pPr>
              <a:defRPr sz="1282" baseline="0">
                <a:latin typeface="Arial Narrow" panose="020B0606020202030204" pitchFamily="34" charset="0"/>
              </a:defRPr>
            </a:pPr>
            <a:endParaRPr lang="ru-RU"/>
          </a:p>
        </c:txPr>
        <c:crossAx val="125459456"/>
        <c:crosses val="autoZero"/>
        <c:crossBetween val="between"/>
        <c:minorUnit val="2.5"/>
      </c:valAx>
      <c:serAx>
        <c:axId val="168339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5465344"/>
        <c:crosses val="autoZero"/>
      </c:ser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D9"/>
    </a:solidFill>
    <a:ln w="5646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394703008736062E-2"/>
                  <c:y val="-3.184713375796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16188.8</c:v>
                </c:pt>
                <c:pt idx="1">
                  <c:v>14814.7</c:v>
                </c:pt>
                <c:pt idx="2">
                  <c:v>13549.5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3.18471337579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3806688348717E-2"/>
                  <c:y val="-9.5541401273884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035971904852282E-2"/>
                  <c:y val="-2.866242038216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6237.9</c:v>
                </c:pt>
                <c:pt idx="1">
                  <c:v>6550.1</c:v>
                </c:pt>
                <c:pt idx="2">
                  <c:v>7006.4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0224330433007244E-2"/>
                  <c:y val="-2.547770700636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1838787900346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12688961162206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9950.9</c:v>
                </c:pt>
                <c:pt idx="1">
                  <c:v>8264.6</c:v>
                </c:pt>
                <c:pt idx="2">
                  <c:v>6543.1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25175680"/>
        <c:axId val="125177216"/>
        <c:axId val="0"/>
      </c:bar3DChart>
      <c:catAx>
        <c:axId val="12517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5177216"/>
        <c:crosses val="autoZero"/>
        <c:auto val="0"/>
        <c:lblAlgn val="ctr"/>
        <c:lblOffset val="100"/>
        <c:noMultiLvlLbl val="0"/>
      </c:catAx>
      <c:valAx>
        <c:axId val="1251772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2517568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7382400747498E-2"/>
          <c:y val="4.3339608933038481E-2"/>
          <c:w val="0.92596076293924323"/>
          <c:h val="0.9105837554533676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46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832997544033819E-2"/>
                  <c:y val="1.7993704753625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2517511330861151E-2"/>
                  <c:y val="-5.7579838895464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7684384013185E-2"/>
                  <c:y val="6.4777337113050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Ведомственные программы
117,2
</a:t>
                    </a:r>
                    <a:r>
                      <a:rPr lang="ru-RU" dirty="0" smtClean="0"/>
                      <a:t>0,8%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0712814173877215"/>
                  <c:y val="-5.0382373310150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Ведомственные программы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12323.8</c:v>
                </c:pt>
                <c:pt idx="1">
                  <c:v>2925</c:v>
                </c:pt>
                <c:pt idx="2">
                  <c:v>1133</c:v>
                </c:pt>
                <c:pt idx="3">
                  <c:v>143.1</c:v>
                </c:pt>
                <c:pt idx="4">
                  <c:v>212.4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5"/>
        <c:secondPieSize val="22"/>
        <c:serLines/>
      </c:ofPie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36067959509341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6803397975467E-3"/>
                  <c:y val="-2.972423555013370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52,2%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84016989877335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62.4</c:v>
                </c:pt>
                <c:pt idx="1">
                  <c:v>56.4</c:v>
                </c:pt>
                <c:pt idx="2">
                  <c:v>52.2</c:v>
                </c:pt>
                <c:pt idx="3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1.1186506705376653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6672,5</a:t>
                    </a:r>
                    <a:r>
                      <a:rPr lang="ru-RU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0" dirty="0" smtClean="0"/>
                      <a:t>37,6%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920084949386665E-3"/>
                  <c:y val="-1.651346419451872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7289,4</a:t>
                    </a:r>
                  </a:p>
                  <a:p>
                    <a:r>
                      <a:rPr lang="ru-RU" sz="1400" dirty="0" smtClean="0"/>
                      <a:t>43,6%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8686034512639E-2"/>
                  <c:y val="-1.638577740838472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7351,2</a:t>
                    </a:r>
                  </a:p>
                  <a:p>
                    <a:r>
                      <a:rPr lang="ru-RU" sz="1400" dirty="0" smtClean="0"/>
                      <a:t>47,8%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7396,4</a:t>
                    </a:r>
                  </a:p>
                  <a:p>
                    <a:r>
                      <a:rPr lang="en-US" sz="1400" dirty="0" smtClean="0"/>
                      <a:t>5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37.6</c:v>
                </c:pt>
                <c:pt idx="1">
                  <c:v>43.6</c:v>
                </c:pt>
                <c:pt idx="2">
                  <c:v>47.8</c:v>
                </c:pt>
                <c:pt idx="3">
                  <c:v>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24823424"/>
        <c:axId val="124824960"/>
        <c:axId val="0"/>
      </c:bar3DChart>
      <c:catAx>
        <c:axId val="1248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4824960"/>
        <c:crosses val="autoZero"/>
        <c:auto val="1"/>
        <c:lblAlgn val="ctr"/>
        <c:lblOffset val="100"/>
        <c:noMultiLvlLbl val="0"/>
      </c:catAx>
      <c:valAx>
        <c:axId val="124824960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2482342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784751560528237"/>
                  <c:y val="-7.5642185915040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</a:t>
                    </a:r>
                    <a:r>
                      <a:rPr lang="ru-RU" dirty="0"/>
                      <a:t>(1 </a:t>
                    </a:r>
                    <a:r>
                      <a:rPr lang="ru-RU" dirty="0" smtClean="0"/>
                      <a:t>179,4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(764,4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53342603578834E-2"/>
                  <c:y val="9.15673030032841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(450,9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1664841804552928"/>
                  <c:y val="9.05804372421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(</a:t>
                    </a:r>
                    <a:r>
                      <a:rPr lang="ru-RU" dirty="0" smtClean="0"/>
                      <a:t>289,6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(10 363,9 млн.руб.)</c:v>
                </c:pt>
                <c:pt idx="1">
                  <c:v>Жилищно-коммунальное хозяйство                     (2 049,3 млн.руб.)</c:v>
                </c:pt>
                <c:pt idx="2">
                  <c:v>Общегосударственные вопросы (1 179,4 млн.руб.)</c:v>
                </c:pt>
                <c:pt idx="3">
                  <c:v>Социальная политика (764,4 млн.руб.)</c:v>
                </c:pt>
                <c:pt idx="4">
                  <c:v>Культура                       (450,9 млн.руб.)</c:v>
                </c:pt>
                <c:pt idx="5">
                  <c:v>Национальная экономика                 (1 343,2 млн.руб.)</c:v>
                </c:pt>
                <c:pt idx="6">
                  <c:v>Другие расходы (289,6 млн.руб.)</c:v>
                </c:pt>
                <c:pt idx="7">
                  <c:v>Физическая культура и спорт                             (296,7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61.921095758437509</c:v>
                </c:pt>
                <c:pt idx="1">
                  <c:v>12.243706716459226</c:v>
                </c:pt>
                <c:pt idx="2">
                  <c:v>7.0462613155033402</c:v>
                </c:pt>
                <c:pt idx="3">
                  <c:v>4.5668793905953731</c:v>
                </c:pt>
                <c:pt idx="4">
                  <c:v>2.6938253683534557</c:v>
                </c:pt>
                <c:pt idx="5">
                  <c:v>8.0252507214403934</c:v>
                </c:pt>
                <c:pt idx="6">
                  <c:v>1.7305475951821609</c:v>
                </c:pt>
                <c:pt idx="7">
                  <c:v>1.7724331340285502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(10 363,9 млн.руб.)</c:v>
                </c:pt>
                <c:pt idx="1">
                  <c:v>Жилищно-коммунальное хозяйство                     (2 049,3 млн.руб.)</c:v>
                </c:pt>
                <c:pt idx="2">
                  <c:v>Общегосударственные вопросы (1 179,4 млн.руб.)</c:v>
                </c:pt>
                <c:pt idx="3">
                  <c:v>Социальная политика (764,4 млн.руб.)</c:v>
                </c:pt>
                <c:pt idx="4">
                  <c:v>Культура                       (450,9 млн.руб.)</c:v>
                </c:pt>
                <c:pt idx="5">
                  <c:v>Национальная экономика                 (1 343,2 млн.руб.)</c:v>
                </c:pt>
                <c:pt idx="6">
                  <c:v>Другие расходы (289,6 млн.руб.)</c:v>
                </c:pt>
                <c:pt idx="7">
                  <c:v>Физическая культура и спорт                             (296,7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10363907.300000001</c:v>
                </c:pt>
                <c:pt idx="1">
                  <c:v>2049263.5</c:v>
                </c:pt>
                <c:pt idx="2">
                  <c:v>1179352.5</c:v>
                </c:pt>
                <c:pt idx="3">
                  <c:v>764371.4</c:v>
                </c:pt>
                <c:pt idx="4">
                  <c:v>450873.1</c:v>
                </c:pt>
                <c:pt idx="5">
                  <c:v>1343208.7</c:v>
                </c:pt>
                <c:pt idx="6">
                  <c:v>289646.59999999998</c:v>
                </c:pt>
                <c:pt idx="7">
                  <c:v>296657.09999999998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(10 363,9 млн.руб.)</c:v>
                </c:pt>
                <c:pt idx="1">
                  <c:v>Жилищно-коммунальное хозяйство                     (2 049,3 млн.руб.)</c:v>
                </c:pt>
                <c:pt idx="2">
                  <c:v>Общегосударственные вопросы (1 179,4 млн.руб.)</c:v>
                </c:pt>
                <c:pt idx="3">
                  <c:v>Социальная политика (764,4 млн.руб.)</c:v>
                </c:pt>
                <c:pt idx="4">
                  <c:v>Культура                       (450,9 млн.руб.)</c:v>
                </c:pt>
                <c:pt idx="5">
                  <c:v>Национальная экономика                 (1 343,2 млн.руб.)</c:v>
                </c:pt>
                <c:pt idx="6">
                  <c:v>Другие расходы (289,6 млн.руб.)</c:v>
                </c:pt>
                <c:pt idx="7">
                  <c:v>Физическая культура и спорт                             (296,7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16737280.199999999</c:v>
                </c:pt>
                <c:pt idx="1">
                  <c:v>16737280.199999999</c:v>
                </c:pt>
                <c:pt idx="2">
                  <c:v>16737280.199999999</c:v>
                </c:pt>
                <c:pt idx="3">
                  <c:v>16737280.199999999</c:v>
                </c:pt>
                <c:pt idx="4">
                  <c:v>16737280.199999999</c:v>
                </c:pt>
                <c:pt idx="5">
                  <c:v>16737280.199999999</c:v>
                </c:pt>
                <c:pt idx="6">
                  <c:v>16737280.199999999</c:v>
                </c:pt>
                <c:pt idx="7">
                  <c:v>16737280.199999999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2023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02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265E-2"/>
          <c:y val="5.6990188824874645E-2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1"/>
                  <c:y val="1.0927419965525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74.599999999999994</c:v>
                </c:pt>
                <c:pt idx="1">
                  <c:v>25.400000000000006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2"/>
                  <c:y val="-0.25101597912902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56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77.2</c:v>
                </c:pt>
                <c:pt idx="1">
                  <c:v>22.799999999999997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414498249143919"/>
                  <c:y val="0.17970559097567054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 </a:t>
                    </a:r>
                    <a:r>
                      <a:rPr lang="en-US" sz="1300" b="1"/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292634796571808E-2"/>
                  <c:y val="7.4735333163733547E-3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 smtClean="0"/>
                      <a:t>18</a:t>
                    </a:r>
                    <a:r>
                      <a:rPr lang="en-US" sz="1300" b="1" dirty="0"/>
                      <a:t>%</a:t>
                    </a:r>
                    <a:endParaRPr lang="en-US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82.34919479574198</c:v>
                </c:pt>
                <c:pt idx="1">
                  <c:v>17.650805204258027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685356710763799"/>
                  <c:y val="0.1717349797826054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91</a:t>
                    </a:r>
                    <a:r>
                      <a:rPr lang="en-US" sz="1200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56230786013209E-2"/>
                  <c:y val="1.067740644299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chemeClr val="bg1"/>
              </a:solidFill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91.397023957368987</c:v>
                </c:pt>
                <c:pt idx="1">
                  <c:v>8.6029760426310204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3297.3</c:v>
                </c:pt>
                <c:pt idx="1">
                  <c:v>3872.1</c:v>
                </c:pt>
                <c:pt idx="2">
                  <c:v>4428.7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88800"/>
        <c:axId val="186998784"/>
      </c:lineChart>
      <c:catAx>
        <c:axId val="18698880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86998784"/>
        <c:crossesAt val="0"/>
        <c:auto val="1"/>
        <c:lblAlgn val="ctr"/>
        <c:lblOffset val="100"/>
        <c:tickLblSkip val="1"/>
        <c:noMultiLvlLbl val="0"/>
      </c:catAx>
      <c:valAx>
        <c:axId val="186998784"/>
        <c:scaling>
          <c:orientation val="minMax"/>
          <c:max val="5000"/>
          <c:min val="2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86988800"/>
        <c:crossesAt val="1"/>
        <c:crossBetween val="between"/>
        <c:majorUnit val="2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341280072988358"/>
                  <c:y val="0.20371640600105406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 smtClean="0"/>
                      <a:t> </a:t>
                    </a:r>
                    <a:r>
                      <a:rPr lang="en-US" sz="1300" b="1" dirty="0"/>
                      <a:t>85%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783335647275832E-2"/>
                  <c:y val="3.1931501366204436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b="1" dirty="0" smtClean="0"/>
                      <a:t>15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85.098525348002369</c:v>
                </c:pt>
                <c:pt idx="1">
                  <c:v>14.901474651997622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609618183061905E-2"/>
                  <c:y val="8.2452786773000483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(3 188,9 млн. руб.)                                                                      </c:v>
                </c:pt>
                <c:pt idx="1">
                  <c:v>Земельный налог                                                                           (923,7 млн.руб.)</c:v>
                </c:pt>
                <c:pt idx="2">
                  <c:v>Налог на имущество физических лиц                                        (796,4 млн.руб.)</c:v>
                </c:pt>
                <c:pt idx="3">
                  <c:v>Налог на совокупный доход (498,2 млн.руб.)</c:v>
                </c:pt>
                <c:pt idx="4">
                  <c:v>Государственная пошлина (94,7 млн.руб.)</c:v>
                </c:pt>
                <c:pt idx="5">
                  <c:v>Акцизы (40,4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57.537371113606085</c:v>
                </c:pt>
                <c:pt idx="1">
                  <c:v>16.666744251194014</c:v>
                </c:pt>
                <c:pt idx="2">
                  <c:v>14.368979237694852</c:v>
                </c:pt>
                <c:pt idx="3">
                  <c:v>8.9897372269795959</c:v>
                </c:pt>
                <c:pt idx="4">
                  <c:v>1.7090427942179391</c:v>
                </c:pt>
                <c:pt idx="5">
                  <c:v>0.72812537630751129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(3 188,9 млн. руб.)                                                                      </c:v>
                </c:pt>
                <c:pt idx="1">
                  <c:v>Земельный налог                                                                           (923,7 млн.руб.)</c:v>
                </c:pt>
                <c:pt idx="2">
                  <c:v>Налог на имущество физических лиц                                        (796,4 млн.руб.)</c:v>
                </c:pt>
                <c:pt idx="3">
                  <c:v>Налог на совокупный доход (498,2 млн.руб.)</c:v>
                </c:pt>
                <c:pt idx="4">
                  <c:v>Государственная пошлина (94,7 млн.руб.)</c:v>
                </c:pt>
                <c:pt idx="5">
                  <c:v>Акцизы (40,4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3188918</c:v>
                </c:pt>
                <c:pt idx="1">
                  <c:v>923728</c:v>
                </c:pt>
                <c:pt idx="2">
                  <c:v>796378</c:v>
                </c:pt>
                <c:pt idx="3">
                  <c:v>498242</c:v>
                </c:pt>
                <c:pt idx="4">
                  <c:v>94721</c:v>
                </c:pt>
                <c:pt idx="5">
                  <c:v>40355.199999999997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(3 188,9 млн. руб.)                                                                      </c:v>
                </c:pt>
                <c:pt idx="1">
                  <c:v>Земельный налог                                                                           (923,7 млн.руб.)</c:v>
                </c:pt>
                <c:pt idx="2">
                  <c:v>Налог на имущество физических лиц                                        (796,4 млн.руб.)</c:v>
                </c:pt>
                <c:pt idx="3">
                  <c:v>Налог на совокупный доход (498,2 млн.руб.)</c:v>
                </c:pt>
                <c:pt idx="4">
                  <c:v>Государственная пошлина (94,7 млн.руб.)</c:v>
                </c:pt>
                <c:pt idx="5">
                  <c:v>Акцизы (40,4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5542342.2000000002</c:v>
                </c:pt>
                <c:pt idx="1">
                  <c:v>5542342.2000000002</c:v>
                </c:pt>
                <c:pt idx="2">
                  <c:v>5542342.2000000002</c:v>
                </c:pt>
                <c:pt idx="3">
                  <c:v>5542342.2000000002</c:v>
                </c:pt>
                <c:pt idx="4">
                  <c:v>5542342.2000000002</c:v>
                </c:pt>
                <c:pt idx="5">
                  <c:v>5542342.2000000002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169401106460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2081263355091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94247120940165E-2"/>
                  <c:y val="0.21100079032871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2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2807.6</c:v>
                </c:pt>
                <c:pt idx="1">
                  <c:v>3188.9</c:v>
                </c:pt>
                <c:pt idx="2">
                  <c:v>3510.3</c:v>
                </c:pt>
                <c:pt idx="3">
                  <c:v>3811.3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70"/>
        <c:shape val="cylinder"/>
        <c:axId val="34448128"/>
        <c:axId val="34449664"/>
        <c:axId val="125796800"/>
      </c:bar3DChart>
      <c:catAx>
        <c:axId val="3444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4449664"/>
        <c:crosses val="autoZero"/>
        <c:auto val="0"/>
        <c:lblAlgn val="ctr"/>
        <c:lblOffset val="100"/>
        <c:noMultiLvlLbl val="0"/>
      </c:catAx>
      <c:valAx>
        <c:axId val="34449664"/>
        <c:scaling>
          <c:orientation val="minMax"/>
          <c:max val="35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34448128"/>
        <c:crosses val="autoZero"/>
        <c:crossBetween val="between"/>
        <c:majorUnit val="500"/>
        <c:minorUnit val="200"/>
      </c:valAx>
      <c:serAx>
        <c:axId val="125796800"/>
        <c:scaling>
          <c:orientation val="minMax"/>
        </c:scaling>
        <c:delete val="1"/>
        <c:axPos val="b"/>
        <c:majorTickMark val="out"/>
        <c:minorTickMark val="none"/>
        <c:tickLblPos val="nextTo"/>
        <c:crossAx val="3444966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6061812988851E-3"/>
                  <c:y val="0.16116031964405936"/>
                </c:manualLayout>
              </c:layout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 rot="0" anchor="ctr" anchorCtr="0"/>
                <a:lstStyle/>
                <a:p>
                  <a:pPr>
                    <a:defRPr sz="128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25312143802324E-2"/>
                  <c:y val="0.16568363434124639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</a:p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923,7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6351667008166731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918,5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830990344177035E-3"/>
                  <c:y val="0.151520358282352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913,1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916.5</c:v>
                </c:pt>
                <c:pt idx="1">
                  <c:v>923.7</c:v>
                </c:pt>
                <c:pt idx="2">
                  <c:v>918.5</c:v>
                </c:pt>
                <c:pt idx="3">
                  <c:v>913.1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34411264"/>
        <c:axId val="34412800"/>
        <c:axId val="34002688"/>
      </c:bar3DChart>
      <c:catAx>
        <c:axId val="3441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4412800"/>
        <c:crosses val="autoZero"/>
        <c:auto val="0"/>
        <c:lblAlgn val="ctr"/>
        <c:lblOffset val="100"/>
        <c:noMultiLvlLbl val="0"/>
      </c:catAx>
      <c:valAx>
        <c:axId val="34412800"/>
        <c:scaling>
          <c:orientation val="minMax"/>
          <c:max val="950"/>
          <c:min val="80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34411264"/>
        <c:crosses val="autoZero"/>
        <c:crossBetween val="between"/>
        <c:minorUnit val="10"/>
      </c:valAx>
      <c:serAx>
        <c:axId val="34002688"/>
        <c:scaling>
          <c:orientation val="minMax"/>
        </c:scaling>
        <c:delete val="1"/>
        <c:axPos val="b"/>
        <c:majorTickMark val="out"/>
        <c:minorTickMark val="none"/>
        <c:tickLblPos val="nextTo"/>
        <c:crossAx val="34412800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702763603188E-2"/>
                  <c:y val="0.15946747770272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5863360046213E-2"/>
                  <c:y val="0.222759275648946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796,4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67977775713809E-2"/>
                  <c:y val="0.25126230197643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88014046676E-2"/>
                  <c:y val="0.28694299640677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641.79999999999995</c:v>
                </c:pt>
                <c:pt idx="1">
                  <c:v>796.4</c:v>
                </c:pt>
                <c:pt idx="2">
                  <c:v>876.7</c:v>
                </c:pt>
                <c:pt idx="3">
                  <c:v>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34511488"/>
        <c:axId val="122528128"/>
        <c:axId val="34004032"/>
      </c:bar3DChart>
      <c:catAx>
        <c:axId val="345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2528128"/>
        <c:crosses val="autoZero"/>
        <c:auto val="0"/>
        <c:lblAlgn val="ctr"/>
        <c:lblOffset val="100"/>
        <c:noMultiLvlLbl val="0"/>
      </c:catAx>
      <c:valAx>
        <c:axId val="122528128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34511488"/>
        <c:crosses val="autoZero"/>
        <c:crossBetween val="between"/>
        <c:majorUnit val="200"/>
      </c:valAx>
      <c:serAx>
        <c:axId val="34004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2528128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372493623639671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906918300487356E-2"/>
                  <c:y val="0.17600027465024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621414433646E-2"/>
                  <c:y val="0.19163561715128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298034394377E-2"/>
                  <c:y val="0.20731040260948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349116505378E-2"/>
                  <c:y val="0.2253471987972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94</c:v>
                </c:pt>
                <c:pt idx="1">
                  <c:v>94.7</c:v>
                </c:pt>
                <c:pt idx="2">
                  <c:v>98.9</c:v>
                </c:pt>
                <c:pt idx="3">
                  <c:v>103.6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129"/>
        <c:shape val="cylinder"/>
        <c:axId val="36219904"/>
        <c:axId val="36221696"/>
        <c:axId val="36237312"/>
      </c:bar3DChart>
      <c:catAx>
        <c:axId val="3621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6221696"/>
        <c:crosses val="autoZero"/>
        <c:auto val="0"/>
        <c:lblAlgn val="ctr"/>
        <c:lblOffset val="100"/>
        <c:noMultiLvlLbl val="0"/>
      </c:catAx>
      <c:valAx>
        <c:axId val="36221696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36219904"/>
        <c:crosses val="autoZero"/>
        <c:crossBetween val="between"/>
        <c:majorUnit val="20"/>
      </c:valAx>
      <c:serAx>
        <c:axId val="36237312"/>
        <c:scaling>
          <c:orientation val="minMax"/>
        </c:scaling>
        <c:delete val="1"/>
        <c:axPos val="b"/>
        <c:majorTickMark val="out"/>
        <c:minorTickMark val="none"/>
        <c:tickLblPos val="nextTo"/>
        <c:crossAx val="3622169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55224232578248E-3"/>
                  <c:y val="0.226713696103972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550,4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498.2</c:v>
                </c:pt>
                <c:pt idx="1">
                  <c:v>532.1</c:v>
                </c:pt>
                <c:pt idx="2">
                  <c:v>550.4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52102016"/>
        <c:axId val="152103552"/>
        <c:axId val="36239104"/>
      </c:bar3DChart>
      <c:catAx>
        <c:axId val="15210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2103552"/>
        <c:crosses val="autoZero"/>
        <c:auto val="0"/>
        <c:lblAlgn val="ctr"/>
        <c:lblOffset val="100"/>
        <c:noMultiLvlLbl val="0"/>
      </c:catAx>
      <c:valAx>
        <c:axId val="152103552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152102016"/>
        <c:crosses val="autoZero"/>
        <c:crossBetween val="between"/>
        <c:majorUnit val="50"/>
      </c:valAx>
      <c:serAx>
        <c:axId val="3623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2103552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0.25577</cdr:x>
      <cdr:y>0.19917</cdr:y>
    </cdr:from>
    <cdr:to>
      <cdr:x>0.27363</cdr:x>
      <cdr:y>0.25471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62634" y="774650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0.46113</cdr:x>
      <cdr:y>0.18066</cdr:y>
    </cdr:from>
    <cdr:to>
      <cdr:x>0.47948</cdr:x>
      <cdr:y>0.22943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8818" y="702642"/>
          <a:ext cx="147983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0.65757</cdr:x>
      <cdr:y>0.14363</cdr:y>
    </cdr:from>
    <cdr:to>
      <cdr:x>0.67543</cdr:x>
      <cdr:y>0.19917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02994" y="558626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0.27363</cdr:x>
      <cdr:y>0.20504</cdr:y>
    </cdr:from>
    <cdr:to>
      <cdr:x>0.46113</cdr:x>
      <cdr:y>0.22694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06650" y="797485"/>
          <a:ext cx="1512168" cy="8517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0.47948</cdr:x>
      <cdr:y>0.1714</cdr:y>
    </cdr:from>
    <cdr:to>
      <cdr:x>0.65757</cdr:x>
      <cdr:y>0.20504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66801" y="666638"/>
          <a:ext cx="1436193" cy="13084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0.22898</cdr:x>
      <cdr:y>0.08809</cdr:y>
    </cdr:from>
    <cdr:to>
      <cdr:x>0.31871</cdr:x>
      <cdr:y>0.16214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46610" y="342602"/>
          <a:ext cx="72362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6 238,0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0.43435</cdr:x>
      <cdr:y>0.06957</cdr:y>
    </cdr:from>
    <cdr:to>
      <cdr:x>0.51982</cdr:x>
      <cdr:y>0.14363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502816" y="270594"/>
          <a:ext cx="689272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6 550,1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0.63079</cdr:x>
      <cdr:y>0.03254</cdr:y>
    </cdr:from>
    <cdr:to>
      <cdr:x>0.71626</cdr:x>
      <cdr:y>0.1066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86970" y="126578"/>
          <a:ext cx="689273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7 006,3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16 737,3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err="1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17 753,2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438" y="180429"/>
          <a:ext cx="1970830" cy="523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2023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6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5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1064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22.11.2022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16013" y="185738"/>
            <a:ext cx="6624637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2023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2024-2025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3" y="1101884"/>
            <a:ext cx="6149756" cy="3672000"/>
          </a:xfrm>
          <a:prstGeom prst="rect">
            <a:avLst/>
          </a:prstGeom>
          <a:noFill/>
          <a:ln w="104775" cmpd="tri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0" y="3175"/>
            <a:ext cx="8928100" cy="51593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12804"/>
              </p:ext>
            </p:extLst>
          </p:nvPr>
        </p:nvGraphicFramePr>
        <p:xfrm>
          <a:off x="565150" y="788988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50" y="573088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831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871342"/>
              </p:ext>
            </p:extLst>
          </p:nvPr>
        </p:nvGraphicFramePr>
        <p:xfrm>
          <a:off x="684213" y="555625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2023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0" y="4100513"/>
            <a:ext cx="3521075" cy="80486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2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933371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20685473">
            <a:off x="1392697" y="1052552"/>
            <a:ext cx="807256" cy="523089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6363" y="727076"/>
            <a:ext cx="684212" cy="2905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688" y="633414"/>
            <a:ext cx="682625" cy="2667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821040">
            <a:off x="2148035" y="944127"/>
            <a:ext cx="783932" cy="435153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1352745">
            <a:off x="2978077" y="824728"/>
            <a:ext cx="757688" cy="4584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525463"/>
            <a:ext cx="684212" cy="22260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5768"/>
              </p:ext>
            </p:extLst>
          </p:nvPr>
        </p:nvGraphicFramePr>
        <p:xfrm>
          <a:off x="4691063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>
            <a:off x="6426200" y="1141750"/>
            <a:ext cx="736781" cy="435252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5584825" y="1117566"/>
            <a:ext cx="841375" cy="483620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40000">
            <a:off x="7178002" y="1188577"/>
            <a:ext cx="786490" cy="458123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2244" y="817493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1925" y="766764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62981" y="817492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7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7" y="3442420"/>
            <a:ext cx="2555876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13" y="35877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078976"/>
              </p:ext>
            </p:extLst>
          </p:nvPr>
        </p:nvGraphicFramePr>
        <p:xfrm>
          <a:off x="800892" y="458837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13" y="62053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0053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909790"/>
              </p:ext>
            </p:extLst>
          </p:nvPr>
        </p:nvGraphicFramePr>
        <p:xfrm>
          <a:off x="5067300" y="1887538"/>
          <a:ext cx="3395663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37225" y="2093913"/>
            <a:ext cx="684213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7400" y="2093913"/>
            <a:ext cx="684213" cy="1871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13" y="358775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93799" y="3752032"/>
            <a:ext cx="2592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88" y="67310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21289173">
            <a:off x="2450205" y="945053"/>
            <a:ext cx="646582" cy="4490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0760000">
            <a:off x="1656813" y="1046561"/>
            <a:ext cx="792000" cy="4376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15634" y="60053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124,1%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360000">
            <a:off x="7135561" y="2303416"/>
            <a:ext cx="654050" cy="34630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53188" y="2093913"/>
            <a:ext cx="684212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104,4%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1240000">
            <a:off x="5826659" y="2421752"/>
            <a:ext cx="684000" cy="3297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120000">
            <a:off x="3151810" y="871512"/>
            <a:ext cx="684000" cy="39375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360000">
            <a:off x="6499989" y="2360586"/>
            <a:ext cx="652463" cy="34259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79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906594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900000">
            <a:off x="1520039" y="1267360"/>
            <a:ext cx="1152000" cy="56133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91681" y="862013"/>
            <a:ext cx="669725" cy="4085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43808" y="687561"/>
            <a:ext cx="720080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8620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5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14553"/>
              </p:ext>
            </p:extLst>
          </p:nvPr>
        </p:nvGraphicFramePr>
        <p:xfrm>
          <a:off x="469265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826639" y="699544"/>
            <a:ext cx="869436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85000" y="699543"/>
            <a:ext cx="684213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50" y="4778375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>
            <a:spLocks/>
          </p:cNvSpPr>
          <p:nvPr/>
        </p:nvSpPr>
        <p:spPr>
          <a:xfrm rot="21000000">
            <a:off x="2647244" y="1018937"/>
            <a:ext cx="1069609" cy="611072"/>
          </a:xfrm>
          <a:prstGeom prst="curvedDownArrow">
            <a:avLst>
              <a:gd name="adj1" fmla="val 1309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>
            <a:spLocks/>
          </p:cNvSpPr>
          <p:nvPr/>
        </p:nvSpPr>
        <p:spPr>
          <a:xfrm rot="21322750">
            <a:off x="5845836" y="1082746"/>
            <a:ext cx="957176" cy="51518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2"/>
          <p:cNvSpPr>
            <a:spLocks/>
          </p:cNvSpPr>
          <p:nvPr/>
        </p:nvSpPr>
        <p:spPr>
          <a:xfrm rot="21440731">
            <a:off x="6794360" y="1045326"/>
            <a:ext cx="985838" cy="450376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15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27236"/>
              </p:ext>
            </p:extLst>
          </p:nvPr>
        </p:nvGraphicFramePr>
        <p:xfrm>
          <a:off x="909638" y="430213"/>
          <a:ext cx="7272337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4" y="2923382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2023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8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70773"/>
              </p:ext>
            </p:extLst>
          </p:nvPr>
        </p:nvGraphicFramePr>
        <p:xfrm>
          <a:off x="806450" y="347663"/>
          <a:ext cx="3427413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7911" y="742951"/>
            <a:ext cx="642907" cy="31911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59833" y="742951"/>
            <a:ext cx="571100" cy="3206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98560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4128" y="2436813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114,2%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575" y="2635250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91,7%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5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03625"/>
            <a:ext cx="2447925" cy="676275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 rot="780000">
            <a:off x="1653074" y="1088238"/>
            <a:ext cx="684090" cy="32912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618944">
            <a:off x="7148524" y="2861176"/>
            <a:ext cx="676275" cy="3587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0" y="846931"/>
            <a:ext cx="720304" cy="14733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684898">
            <a:off x="6488113" y="2773363"/>
            <a:ext cx="692150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1363347">
            <a:off x="5675604" y="2708438"/>
            <a:ext cx="813315" cy="42523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59538" y="2470150"/>
            <a:ext cx="735012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76252">
            <a:off x="2288939" y="1070631"/>
            <a:ext cx="686838" cy="40237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85010">
            <a:off x="2970416" y="1081988"/>
            <a:ext cx="649287" cy="37966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62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51213" y="534988"/>
            <a:ext cx="2411412" cy="180816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788" y="2916238"/>
            <a:ext cx="2565400" cy="167163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9413" y="3030538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66067"/>
              </p:ext>
            </p:extLst>
          </p:nvPr>
        </p:nvGraphicFramePr>
        <p:xfrm>
          <a:off x="5875338" y="246063"/>
          <a:ext cx="3160712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236296" y="1127468"/>
            <a:ext cx="720080" cy="2944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74419" y="1164607"/>
            <a:ext cx="659786" cy="2201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84580"/>
              </p:ext>
            </p:extLst>
          </p:nvPr>
        </p:nvGraphicFramePr>
        <p:xfrm>
          <a:off x="198438" y="236538"/>
          <a:ext cx="3055937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12875" y="45878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4225" y="493713"/>
            <a:ext cx="684213" cy="1746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92259"/>
              </p:ext>
            </p:extLst>
          </p:nvPr>
        </p:nvGraphicFramePr>
        <p:xfrm>
          <a:off x="3043238" y="2457450"/>
          <a:ext cx="30273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655919" y="2643759"/>
            <a:ext cx="644507" cy="27247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86,9%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6756" y="2571750"/>
            <a:ext cx="688578" cy="2889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196,2%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51213" y="555625"/>
            <a:ext cx="2447925" cy="10668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И РЕКЛАМНЫХ КОНСТРУКЦИЙ</a:t>
            </a:r>
            <a:endParaRPr lang="ru-RU" sz="6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6318250" y="3508375"/>
            <a:ext cx="252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ПЕРЕЧИСЛЕНИЕ ЧАСТИ ПРИБЫЛИ МУНИЦИПАЛЬНЫХ УНИТАРНЫХ ПРЕДПРИЯТИЙ</a:t>
            </a:r>
            <a:endParaRPr lang="ru-RU" alt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988" y="3479800"/>
            <a:ext cx="2447925" cy="814388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613" y="628650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8513" y="595313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120000">
            <a:off x="7743303" y="1449619"/>
            <a:ext cx="612000" cy="424655"/>
          </a:xfrm>
          <a:prstGeom prst="curvedDownArrow">
            <a:avLst>
              <a:gd name="adj1" fmla="val 16274"/>
              <a:gd name="adj2" fmla="val 43349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19560000">
            <a:off x="4851603" y="2960343"/>
            <a:ext cx="803323" cy="406803"/>
          </a:xfrm>
          <a:prstGeom prst="curvedDownArrow">
            <a:avLst>
              <a:gd name="adj1" fmla="val 16274"/>
              <a:gd name="adj2" fmla="val 50704"/>
              <a:gd name="adj3" fmla="val 64820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1688" y="45243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94,6%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60232" y="581025"/>
            <a:ext cx="576064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33,3%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46575" y="2683628"/>
            <a:ext cx="576263" cy="23260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76,1%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555263" y="877179"/>
            <a:ext cx="638175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80000">
            <a:off x="7138490" y="1437654"/>
            <a:ext cx="612188" cy="378533"/>
          </a:xfrm>
          <a:prstGeom prst="curvedDownArrow">
            <a:avLst>
              <a:gd name="adj1" fmla="val 16274"/>
              <a:gd name="adj2" fmla="val 54897"/>
              <a:gd name="adj3" fmla="val 5130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2200000">
            <a:off x="3795466" y="2978692"/>
            <a:ext cx="756000" cy="41921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2380000">
            <a:off x="4456234" y="3132043"/>
            <a:ext cx="589739" cy="352052"/>
          </a:xfrm>
          <a:prstGeom prst="curvedDownArrow">
            <a:avLst>
              <a:gd name="adj1" fmla="val 16614"/>
              <a:gd name="adj2" fmla="val 49125"/>
              <a:gd name="adj3" fmla="val 5455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142331" y="848916"/>
            <a:ext cx="639763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97906">
            <a:off x="1009676" y="855496"/>
            <a:ext cx="612000" cy="3747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20000">
            <a:off x="6520930" y="872959"/>
            <a:ext cx="972000" cy="46545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6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365486"/>
              </p:ext>
            </p:extLst>
          </p:nvPr>
        </p:nvGraphicFramePr>
        <p:xfrm>
          <a:off x="806450" y="347663"/>
          <a:ext cx="347751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66950" y="628650"/>
            <a:ext cx="708025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628650"/>
            <a:ext cx="62316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22332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5" y="2427733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67,4%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5" y="2643758"/>
            <a:ext cx="6842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92,2%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48263" y="811213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51250"/>
            <a:ext cx="2447925" cy="79216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480000">
            <a:off x="7168144" y="2931910"/>
            <a:ext cx="716066" cy="43340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2" y="628650"/>
            <a:ext cx="576064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230992">
            <a:off x="6540936" y="2912582"/>
            <a:ext cx="660346" cy="42728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1380000">
            <a:off x="5829693" y="2773555"/>
            <a:ext cx="853467" cy="40970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9700" y="2643758"/>
            <a:ext cx="7350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66950" y="915567"/>
            <a:ext cx="684213" cy="3369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2974975" y="925091"/>
            <a:ext cx="708025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1575815" y="915566"/>
            <a:ext cx="697763" cy="35145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8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231528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600000">
            <a:off x="1277165" y="1394307"/>
            <a:ext cx="796254" cy="55776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1103313"/>
            <a:ext cx="720080" cy="22127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114,1%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15799" y="1093788"/>
            <a:ext cx="65600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94,5%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2063472" y="1390002"/>
            <a:ext cx="801031" cy="533675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2864503" y="1390003"/>
            <a:ext cx="860309" cy="5336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1093788"/>
            <a:ext cx="68421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ПРОЧИЕ НЕНАЛОГОВЫЕ ДОХОДЫ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076097"/>
              </p:ext>
            </p:extLst>
          </p:nvPr>
        </p:nvGraphicFramePr>
        <p:xfrm>
          <a:off x="4692650" y="347663"/>
          <a:ext cx="3990975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>
            <a:off x="6538473" y="1656841"/>
            <a:ext cx="792000" cy="533814"/>
          </a:xfrm>
          <a:prstGeom prst="curvedDownArrow">
            <a:avLst>
              <a:gd name="adj1" fmla="val 10468"/>
              <a:gd name="adj2" fmla="val 43600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7317171" y="1738029"/>
            <a:ext cx="792000" cy="451617"/>
          </a:xfrm>
          <a:prstGeom prst="curvedDownArrow">
            <a:avLst>
              <a:gd name="adj1" fmla="val 16274"/>
              <a:gd name="adj2" fmla="val 36536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05494" y="890588"/>
            <a:ext cx="792087" cy="2032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36,0%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29332" y="1390003"/>
            <a:ext cx="804764" cy="2668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88238" y="1452338"/>
            <a:ext cx="684212" cy="22085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rot="1500000">
            <a:off x="5765360" y="1227605"/>
            <a:ext cx="1081687" cy="467793"/>
          </a:xfrm>
          <a:prstGeom prst="curvedDownArrow">
            <a:avLst>
              <a:gd name="adj1" fmla="val 16274"/>
              <a:gd name="adj2" fmla="val 50704"/>
              <a:gd name="adj3" fmla="val 6193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5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030324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37311"/>
              </p:ext>
            </p:extLst>
          </p:nvPr>
        </p:nvGraphicFramePr>
        <p:xfrm>
          <a:off x="394495" y="438997"/>
          <a:ext cx="8425977" cy="4531843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2024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9 950,9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8 264,6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6 543,1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249,1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135,6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169,6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6 334,3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6 297,1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6 255,0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3 186,7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3 186,7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3 186,7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7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2 356,9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2 356,9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2 356,9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162,4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обеспечение отдыха и оздоровление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107,6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3 367,5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1 831,9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строительство общеобразовательной школы на 1100 мест в районе ЖК «Олимпийский»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908,0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строительство (реконструкцию), капитальный ремонт, ремонт и содержание 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755,6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7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проведение капитального ремонта и оснащение зданий муниципальных образовательных организаций, в которых непосредственно осуществляется образовательная деятельность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423,0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7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261,9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261,9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649" y="218444"/>
            <a:ext cx="11525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5050" y="735013"/>
            <a:ext cx="7869238" cy="4186237"/>
            <a:chOff x="1022627" y="980728"/>
            <a:chExt cx="7596366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107706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(33,4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рублей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 и индексация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 на которых не распространяются указы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Президента (31,1 млн.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ублей</a:t>
              </a:r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373183"/>
              <a:ext cx="7588703" cy="767857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установление дополнительных категорий детей, которые бесплатно обеспечиваются питанием в школах: дети с ограниченными возможностями здоровья, дети военнослужащих, погибших  в ходе специальной военной операции, дети мобилизованных граждан (64 млн. рублей)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24160" y="3359158"/>
              <a:ext cx="7577976" cy="64116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доведение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минимального размера оплаты труда с 1 января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2023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до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16 242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 в месяц         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(63,8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млн.рублей)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6" y="4127281"/>
              <a:ext cx="7577977" cy="3787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(71,5 млн. рублей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0" y="2602828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4070262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30805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0"/>
            <a:ext cx="8229600" cy="487363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1042988" y="3492500"/>
            <a:ext cx="7851775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 (связь, транспортные услуги, питание и приобретение ГСМ)                                       на прогнозируемый уровень инфляции в размере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5,5% в 2023 году и 4% в 2024 и 2025 годах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38" y="4068763"/>
            <a:ext cx="7858125" cy="3016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8740" y="3575219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464050"/>
            <a:ext cx="7489825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537970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2023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16 524,9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98,7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82077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8" y="260350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23223"/>
              </p:ext>
            </p:extLst>
          </p:nvPr>
        </p:nvGraphicFramePr>
        <p:xfrm>
          <a:off x="587375" y="920750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4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15 389,6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14 106,0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25" y="627063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286920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3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46711"/>
              </p:ext>
            </p:extLst>
          </p:nvPr>
        </p:nvGraphicFramePr>
        <p:xfrm>
          <a:off x="683568" y="483518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8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882882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40055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36138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26984"/>
              </p:ext>
            </p:extLst>
          </p:nvPr>
        </p:nvGraphicFramePr>
        <p:xfrm>
          <a:off x="300038" y="1484313"/>
          <a:ext cx="8424862" cy="3275254"/>
        </p:xfrm>
        <a:graphic>
          <a:graphicData uri="http://schemas.openxmlformats.org/drawingml/2006/table">
            <a:tbl>
              <a:tblPr/>
              <a:tblGrid>
                <a:gridCol w="6792242"/>
                <a:gridCol w="504056"/>
                <a:gridCol w="606013"/>
                <a:gridCol w="522551"/>
              </a:tblGrid>
              <a:tr h="374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9 925,4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10 008,4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8 650,0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7 375,8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7 519,7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7 567,2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125,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1 001,8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1 343,2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171,6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108,7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572,0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154,3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160,4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43,9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46,1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48,0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234,6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233,6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238,4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392,8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9550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95263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65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11064"/>
              </p:ext>
            </p:extLst>
          </p:nvPr>
        </p:nvGraphicFramePr>
        <p:xfrm>
          <a:off x="539750" y="1851670"/>
          <a:ext cx="8064500" cy="3155656"/>
        </p:xfrm>
        <a:graphic>
          <a:graphicData uri="http://schemas.openxmlformats.org/drawingml/2006/table">
            <a:tbl>
              <a:tblPr/>
              <a:tblGrid>
                <a:gridCol w="6565900"/>
                <a:gridCol w="500063"/>
                <a:gridCol w="498475"/>
                <a:gridCol w="5000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819,2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823,3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834,9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9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407,5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416,4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423,5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335,0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341,4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345,1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39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1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6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Модернизация (капитальный ремонт, реконструкция) муниципальных детских школ искусств по видам искусств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8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5" y="487363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350"/>
            <a:ext cx="24082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8" name="Picture 67" descr="C:\Users\КОВЕНЕВА.BUDGET\Desktop\окск_ме_идиан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3188"/>
            <a:ext cx="2355850" cy="15605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833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23891"/>
              </p:ext>
            </p:extLst>
          </p:nvPr>
        </p:nvGraphicFramePr>
        <p:xfrm>
          <a:off x="558800" y="2060575"/>
          <a:ext cx="7934325" cy="2955996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367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294,7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311,6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324,4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5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269,9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по обеспечению доступа к спортивным объектам для проведения занятий с населением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9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5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5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750"/>
            <a:ext cx="259873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8" descr="C:\Users\КОВЕНЕВА.BUDGET\Desktop\9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8750"/>
            <a:ext cx="266858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715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82099"/>
              </p:ext>
            </p:extLst>
          </p:nvPr>
        </p:nvGraphicFramePr>
        <p:xfrm>
          <a:off x="179388" y="2283718"/>
          <a:ext cx="8785225" cy="2314930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3" y="225425"/>
            <a:ext cx="4103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МП «СТИМУЛИРОВАНИЕ 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 ЭКОНОМИКИ В 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23563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0"/>
            <a:ext cx="405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31181"/>
              </p:ext>
            </p:extLst>
          </p:nvPr>
        </p:nvGraphicFramePr>
        <p:xfrm>
          <a:off x="699661" y="2067694"/>
          <a:ext cx="7934325" cy="2969346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726,4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165,9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169,1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6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взаимодействия с подведомственными предприятиями и жилищно-эксплуатационными организациями по вопросам функционирования систем коммунальной инфраструктуры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Расходы на реализацию регионального проекта «Жилье» (строительство Западного коллектора (тоннельная часть)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539,9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39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75" y="349250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39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90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50696"/>
              </p:ext>
            </p:extLst>
          </p:nvPr>
        </p:nvGraphicFramePr>
        <p:xfrm>
          <a:off x="558800" y="2727325"/>
          <a:ext cx="7935913" cy="1839914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2125"/>
                <a:gridCol w="492125"/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899,6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921,3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587,2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602,2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617,6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 освещения на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263,2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УБГ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54275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3" y="2682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148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288"/>
            <a:ext cx="2808287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0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58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16299"/>
              </p:ext>
            </p:extLst>
          </p:nvPr>
        </p:nvGraphicFramePr>
        <p:xfrm>
          <a:off x="2123728" y="904524"/>
          <a:ext cx="6768752" cy="2315520"/>
        </p:xfrm>
        <a:graphic>
          <a:graphicData uri="http://schemas.openxmlformats.org/drawingml/2006/table">
            <a:tbl>
              <a:tblPr/>
              <a:tblGrid>
                <a:gridCol w="4824536"/>
                <a:gridCol w="648072"/>
                <a:gridCol w="648072"/>
                <a:gridCol w="648072"/>
              </a:tblGrid>
              <a:tr h="371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1 001,9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260,4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14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912,7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161,9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167,0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93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452320" y="688500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38114" y="14116"/>
            <a:ext cx="6192688" cy="9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МП «Дорожное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хозяйство  </a:t>
            </a: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и развитие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улично-дорожной сети в городе Рязани» </a:t>
            </a:r>
            <a:endParaRPr lang="ru-RU" altLang="ru-RU" sz="18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4"/>
            <a:ext cx="1693962" cy="123177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" y="3368540"/>
            <a:ext cx="1770454" cy="131578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15" y="3255979"/>
            <a:ext cx="673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54378"/>
              </p:ext>
            </p:extLst>
          </p:nvPr>
        </p:nvGraphicFramePr>
        <p:xfrm>
          <a:off x="2152627" y="3629935"/>
          <a:ext cx="6739853" cy="126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734"/>
                <a:gridCol w="644856"/>
                <a:gridCol w="573206"/>
                <a:gridCol w="688057"/>
              </a:tblGrid>
              <a:tr h="20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752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s4-ssl.mzstatic.com/image/thumb/Purple127/v4/57/2b/74/572b74e1-132c-34fb-341f-7ed85cc2db48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0513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642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28210"/>
              </p:ext>
            </p:extLst>
          </p:nvPr>
        </p:nvGraphicFramePr>
        <p:xfrm>
          <a:off x="207963" y="2427734"/>
          <a:ext cx="8694737" cy="2232248"/>
        </p:xfrm>
        <a:graphic>
          <a:graphicData uri="http://schemas.openxmlformats.org/drawingml/2006/table">
            <a:tbl>
              <a:tblPr/>
              <a:tblGrid>
                <a:gridCol w="7078609"/>
                <a:gridCol w="539289"/>
                <a:gridCol w="537550"/>
                <a:gridCol w="539289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9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обитающих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Формирование земельных участков под массивы зеленых насаждений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7" name="Прямоугольник 6"/>
          <p:cNvSpPr>
            <a:spLocks noChangeArrowheads="1"/>
          </p:cNvSpPr>
          <p:nvPr/>
        </p:nvSpPr>
        <p:spPr bwMode="auto">
          <a:xfrm>
            <a:off x="3977481" y="20669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649538" y="-22225"/>
            <a:ext cx="3578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МП «Охрана окружающей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4752" name="Picture 2" descr="https://radissonblubelorusskaya.files.wordpress.com/2014/06/green.jpg?w=1024"/>
          <p:cNvSpPr>
            <a:spLocks noChangeAspect="1" noChangeArrowheads="1"/>
          </p:cNvSpPr>
          <p:nvPr/>
        </p:nvSpPr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4753" name="Рисунок 11"/>
          <p:cNvSpPr>
            <a:spLocks noChangeAspect="1" noChangeArrowheads="1"/>
          </p:cNvSpPr>
          <p:nvPr/>
        </p:nvSpPr>
        <p:spPr bwMode="auto">
          <a:xfrm>
            <a:off x="207963" y="123825"/>
            <a:ext cx="2563812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4754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20650"/>
            <a:ext cx="2982913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3825"/>
            <a:ext cx="2779712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93136"/>
              </p:ext>
            </p:extLst>
          </p:nvPr>
        </p:nvGraphicFramePr>
        <p:xfrm>
          <a:off x="539552" y="1900239"/>
          <a:ext cx="7953573" cy="3055753"/>
        </p:xfrm>
        <a:graphic>
          <a:graphicData uri="http://schemas.openxmlformats.org/drawingml/2006/table">
            <a:tbl>
              <a:tblPr/>
              <a:tblGrid>
                <a:gridCol w="6475208"/>
                <a:gridCol w="493319"/>
                <a:gridCol w="491727"/>
                <a:gridCol w="493319"/>
              </a:tblGrid>
              <a:tr h="383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Расходы на реализацию регионального проекта «Жилье» (строительство детских садов на 224 места в </a:t>
                      </a:r>
                      <a:r>
                        <a:rPr kumimoji="0" lang="ru-RU" alt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мкрн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Кальное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alt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Семчино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38113"/>
            <a:ext cx="2922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chemeClr val="tx2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5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53988"/>
            <a:ext cx="2835275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8"/>
            <a:ext cx="2925762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968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49255"/>
              </p:ext>
            </p:extLst>
          </p:nvPr>
        </p:nvGraphicFramePr>
        <p:xfrm>
          <a:off x="467544" y="2066925"/>
          <a:ext cx="8333556" cy="2508851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43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1 109,1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1 132,1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1 337,1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403,4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417,8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433,4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470,8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509,4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226,8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315,3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385,8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архива электронных документов администрации города Рязани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38" y="18113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541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413"/>
            <a:ext cx="247015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66130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1,13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1,22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36838" y="166688"/>
            <a:ext cx="388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40320"/>
            <a:ext cx="2376488" cy="17049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05089"/>
              </p:ext>
            </p:extLst>
          </p:nvPr>
        </p:nvGraphicFramePr>
        <p:xfrm>
          <a:off x="848519" y="2972440"/>
          <a:ext cx="7372350" cy="1962601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146,6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Рязани, 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118,4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том числе: благоустройство территории Торгового городка за счет средств  областного бюджета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3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6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50" y="92075"/>
            <a:ext cx="583247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760412"/>
            <a:ext cx="2743200" cy="206851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564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19134"/>
              </p:ext>
            </p:extLst>
          </p:nvPr>
        </p:nvGraphicFramePr>
        <p:xfrm>
          <a:off x="323850" y="1665288"/>
          <a:ext cx="8280400" cy="3338516"/>
        </p:xfrm>
        <a:graphic>
          <a:graphicData uri="http://schemas.openxmlformats.org/drawingml/2006/table">
            <a:tbl>
              <a:tblPr/>
              <a:tblGrid>
                <a:gridCol w="6552473"/>
                <a:gridCol w="576042"/>
                <a:gridCol w="574431"/>
                <a:gridCol w="577454"/>
              </a:tblGrid>
              <a:tr h="395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680,9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376,0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376,3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376,7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69,4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23825"/>
            <a:ext cx="1835150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137795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914525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21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00220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</a:t>
            </a:r>
            <a:r>
              <a:rPr lang="ru-RU" altLang="ru-RU" sz="2000" b="1" dirty="0" err="1" smtClean="0">
                <a:solidFill>
                  <a:srgbClr val="1F497D"/>
                </a:solidFill>
                <a:latin typeface="Arial Narrow" pitchFamily="34" charset="0"/>
              </a:rPr>
              <a:t>Цифровизация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99102"/>
              </p:ext>
            </p:extLst>
          </p:nvPr>
        </p:nvGraphicFramePr>
        <p:xfrm>
          <a:off x="646113" y="3076575"/>
          <a:ext cx="7934325" cy="1870031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1 133,0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1 255,5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1 361,0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«Повышение эффективности муниципального управления»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1 109,1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1 232,1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1 337,1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«Профилактика правонарушений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«Стимулирование развития экономики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«Цифровизация городской среды»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79613" y="-11113"/>
            <a:ext cx="504031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НА ПОВЫШЕНИЕ ИНВЕСТИЦИОННОЙ ПРИВЛЕКАТЕЛЬНОСТИ ГОРОДА И РЕШЕНИЕ ВОПРОСОВ ОРГАНОВ МЕСТНОГО САМОУПРАВЛЕНИЯ</a:t>
            </a:r>
            <a:endParaRPr lang="ru-RU" altLang="ru-RU" sz="20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84296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2963"/>
            <a:ext cx="2125663" cy="18970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69472"/>
              </p:ext>
            </p:extLst>
          </p:nvPr>
        </p:nvGraphicFramePr>
        <p:xfrm>
          <a:off x="611188" y="2932113"/>
          <a:ext cx="8108950" cy="1764599"/>
        </p:xfrm>
        <a:graphic>
          <a:graphicData uri="http://schemas.openxmlformats.org/drawingml/2006/table">
            <a:tbl>
              <a:tblPr/>
              <a:tblGrid>
                <a:gridCol w="6092825"/>
                <a:gridCol w="647700"/>
                <a:gridCol w="701675"/>
                <a:gridCol w="666750"/>
              </a:tblGrid>
              <a:tr h="474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117,2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128,3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125,2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«Адресная инвестиционная программа г.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«Развитие территориального общественного самоуправления и гражданского общества в городе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«Повышение эффективности управления муниципальными финансами» 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1890" name="Прямоугольник 6"/>
          <p:cNvSpPr>
            <a:spLocks noChangeArrowheads="1"/>
          </p:cNvSpPr>
          <p:nvPr/>
        </p:nvSpPr>
        <p:spPr bwMode="auto">
          <a:xfrm>
            <a:off x="7815263" y="26622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189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ВЕДОМСТВЕННЫЕ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ЦЕЛЕВЫЕ ПРОГРАММЫ</a:t>
            </a:r>
          </a:p>
        </p:txBody>
      </p:sp>
      <p:sp>
        <p:nvSpPr>
          <p:cNvPr id="12189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3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1896" name="Picture 2" descr="C:\Users\КОВЕНЕВА.BUDGET\Desktop\to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01738"/>
            <a:ext cx="2519363" cy="16573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7" name="Picture 4" descr="C:\Users\КОВЕНЕВА.BUDGET\Desktop\2df6a041ad6c4e6c77e1675a52cc7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7338"/>
            <a:ext cx="2452688" cy="1568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8" name="Picture 5" descr="C:\Users\КОВЕНЕВА.BUDGET\Desktop\10-samyh-vygodnyh-vkladov-v-nadezhnyh-bankah-2019-2020_1576252008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8288"/>
            <a:ext cx="2479675" cy="1587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655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88" y="87313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721594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25660"/>
              </p:ext>
            </p:extLst>
          </p:nvPr>
        </p:nvGraphicFramePr>
        <p:xfrm>
          <a:off x="417512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1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69056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3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813" y="4883150"/>
            <a:ext cx="611187" cy="20161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129212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893884"/>
              </p:ext>
            </p:extLst>
          </p:nvPr>
        </p:nvGraphicFramePr>
        <p:xfrm>
          <a:off x="1547664" y="3147813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408564"/>
              </p:ext>
            </p:extLst>
          </p:nvPr>
        </p:nvGraphicFramePr>
        <p:xfrm>
          <a:off x="3285331" y="555526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7562549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2023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3990"/>
              </p:ext>
            </p:extLst>
          </p:nvPr>
        </p:nvGraphicFramePr>
        <p:xfrm>
          <a:off x="250825" y="842963"/>
          <a:ext cx="8713788" cy="39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 к 2022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к 2023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к 2024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17 020,5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16 188,9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95,1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14 814,7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13 549,4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5 638,5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6 238,0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6 550,1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4 944,0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5 542,4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5 979,7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6 388,8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570,4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617,5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11 382,0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9 950,9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87,4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8 264,6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6 543,1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17 753,2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737,3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94,3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389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14 106,0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-732,7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-548,4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-574,9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-556,6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5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2023 год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2024 и 2025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0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24243</TotalTime>
  <Words>3943</Words>
  <Application>Microsoft Office PowerPoint</Application>
  <PresentationFormat>Экран (16:9)</PresentationFormat>
  <Paragraphs>1151</Paragraphs>
  <Slides>45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2_Тема Office</vt:lpstr>
      <vt:lpstr>3_Тема Office</vt:lpstr>
      <vt:lpstr>Тема Office</vt:lpstr>
      <vt:lpstr>7_Тема Office</vt:lpstr>
      <vt:lpstr>8_Тема Office</vt:lpstr>
      <vt:lpstr>12_Тема Office</vt:lpstr>
      <vt:lpstr>9_Тема Office</vt:lpstr>
      <vt:lpstr>11_Тема Office</vt:lpstr>
      <vt:lpstr>4_Тема Office</vt:lpstr>
      <vt:lpstr>5_Тема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Презентация PowerPoint</vt:lpstr>
      <vt:lpstr>Презентация PowerPoint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2145</cp:revision>
  <cp:lastPrinted>2022-11-22T07:13:17Z</cp:lastPrinted>
  <dcterms:created xsi:type="dcterms:W3CDTF">2013-10-29T07:14:12Z</dcterms:created>
  <dcterms:modified xsi:type="dcterms:W3CDTF">2022-11-22T10:01:37Z</dcterms:modified>
</cp:coreProperties>
</file>