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4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9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10.xml" ContentType="application/vnd.openxmlformats-officedocument.drawingml.chartshapes+xml"/>
  <Override PartName="/ppt/charts/chart26.xml" ContentType="application/vnd.openxmlformats-officedocument.drawingml.chart+xml"/>
  <Override PartName="/ppt/activeX/activeX3.xml" ContentType="application/vnd.ms-office.activeX+xml"/>
  <Override PartName="/ppt/notesSlides/notesSlide7.xml" ContentType="application/vnd.openxmlformats-officedocument.presentationml.notesSlide+xml"/>
  <Override PartName="/ppt/charts/chart2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8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13" r:id="rId5"/>
    <p:sldMasterId id="2147483725" r:id="rId6"/>
    <p:sldMasterId id="2147483738" r:id="rId7"/>
    <p:sldMasterId id="2147483762" r:id="rId8"/>
    <p:sldMasterId id="2147483774" r:id="rId9"/>
    <p:sldMasterId id="2147483786" r:id="rId10"/>
    <p:sldMasterId id="2147483798" r:id="rId11"/>
    <p:sldMasterId id="2147483810" r:id="rId12"/>
    <p:sldMasterId id="2147483822" r:id="rId13"/>
  </p:sldMasterIdLst>
  <p:notesMasterIdLst>
    <p:notesMasterId r:id="rId44"/>
  </p:notesMasterIdLst>
  <p:sldIdLst>
    <p:sldId id="424" r:id="rId14"/>
    <p:sldId id="425" r:id="rId15"/>
    <p:sldId id="344" r:id="rId16"/>
    <p:sldId id="426" r:id="rId17"/>
    <p:sldId id="441" r:id="rId18"/>
    <p:sldId id="402" r:id="rId19"/>
    <p:sldId id="428" r:id="rId20"/>
    <p:sldId id="373" r:id="rId21"/>
    <p:sldId id="391" r:id="rId22"/>
    <p:sldId id="429" r:id="rId23"/>
    <p:sldId id="430" r:id="rId24"/>
    <p:sldId id="366" r:id="rId25"/>
    <p:sldId id="409" r:id="rId26"/>
    <p:sldId id="431" r:id="rId27"/>
    <p:sldId id="440" r:id="rId28"/>
    <p:sldId id="435" r:id="rId29"/>
    <p:sldId id="436" r:id="rId30"/>
    <p:sldId id="439" r:id="rId31"/>
    <p:sldId id="411" r:id="rId32"/>
    <p:sldId id="412" r:id="rId33"/>
    <p:sldId id="432" r:id="rId34"/>
    <p:sldId id="434" r:id="rId35"/>
    <p:sldId id="413" r:id="rId36"/>
    <p:sldId id="437" r:id="rId37"/>
    <p:sldId id="419" r:id="rId38"/>
    <p:sldId id="420" r:id="rId39"/>
    <p:sldId id="421" r:id="rId40"/>
    <p:sldId id="403" r:id="rId41"/>
    <p:sldId id="381" r:id="rId42"/>
    <p:sldId id="438" r:id="rId4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424"/>
            <p14:sldId id="425"/>
            <p14:sldId id="344"/>
            <p14:sldId id="426"/>
            <p14:sldId id="441"/>
            <p14:sldId id="402"/>
            <p14:sldId id="428"/>
            <p14:sldId id="373"/>
            <p14:sldId id="391"/>
            <p14:sldId id="429"/>
            <p14:sldId id="430"/>
            <p14:sldId id="366"/>
            <p14:sldId id="409"/>
            <p14:sldId id="431"/>
            <p14:sldId id="440"/>
            <p14:sldId id="435"/>
            <p14:sldId id="436"/>
            <p14:sldId id="439"/>
            <p14:sldId id="411"/>
            <p14:sldId id="412"/>
            <p14:sldId id="432"/>
            <p14:sldId id="434"/>
            <p14:sldId id="413"/>
            <p14:sldId id="437"/>
            <p14:sldId id="419"/>
            <p14:sldId id="420"/>
            <p14:sldId id="421"/>
            <p14:sldId id="403"/>
            <p14:sldId id="381"/>
            <p14:sldId id="43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FFFFE7"/>
    <a:srgbClr val="97CBFF"/>
    <a:srgbClr val="CCECFF"/>
    <a:srgbClr val="FFFFDD"/>
    <a:srgbClr val="FFFFD5"/>
    <a:srgbClr val="558ED5"/>
    <a:srgbClr val="81C0FF"/>
    <a:srgbClr val="396497"/>
    <a:srgbClr val="D5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29" autoAdjust="0"/>
    <p:restoredTop sz="99398" autoAdjust="0"/>
  </p:normalViewPr>
  <p:slideViewPr>
    <p:cSldViewPr>
      <p:cViewPr>
        <p:scale>
          <a:sx n="75" d="100"/>
          <a:sy n="75" d="100"/>
        </p:scale>
        <p:origin x="-350" y="-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696543521308086E-2"/>
          <c:y val="5.4126438525800645E-2"/>
          <c:w val="0.70478793672785189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rgbClr val="00B0F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693705216132279E-3"/>
                  <c:y val="-2.5286720278943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5867414912364E-3"/>
                  <c:y val="-2.687913593646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015771508676101E-3"/>
                  <c:y val="-1.9872613869114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 (план)</c:v>
                </c:pt>
                <c:pt idx="2">
                  <c:v>2015 год (факт)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4624.7</c:v>
                </c:pt>
                <c:pt idx="1">
                  <c:v>4347.5</c:v>
                </c:pt>
                <c:pt idx="2">
                  <c:v>4485.8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(добровольные пожертвования)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sx="1000" sy="1000" algn="ctr" rotWithShape="0">
                <a:srgbClr val="FFFF0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8700769942462041E-2"/>
                  <c:y val="2.77116905709663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99,6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494903160040777E-2"/>
                  <c:y val="3.5670494606290355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39,6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>
                <a:solidFill>
                  <a:srgbClr val="FFFF93"/>
                </a:solidFill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893730886850154E-2"/>
                  <c:y val="2.9650838253744163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99,6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>
                <a:solidFill>
                  <a:srgbClr val="FFFF93"/>
                </a:solidFill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2.9298738886562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FFFF93"/>
              </a:solidFill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000"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 (план)</c:v>
                </c:pt>
                <c:pt idx="2">
                  <c:v>2015 год (факт)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#,##0.0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бюджета от возврата автономными учреждениями остатков субсидий прошлых лет</c:v>
                </c:pt>
              </c:strCache>
            </c:strRef>
          </c:tx>
          <c:spPr>
            <a:solidFill>
              <a:srgbClr val="3ABF1F"/>
            </a:solidFill>
            <a:ln>
              <a:solidFill>
                <a:srgbClr val="3ABF1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6677708079120992E-2"/>
                  <c:y val="-3.0111830392828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891946992864425E-2"/>
                  <c:y val="-3.0111830392828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51019367991845E-2"/>
                  <c:y val="-3.4413520448947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71E45A"/>
              </a:solidFill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 (план)</c:v>
                </c:pt>
                <c:pt idx="2">
                  <c:v>2015 год (факт)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200</c:v>
                </c:pt>
                <c:pt idx="2">
                  <c:v>200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0"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 (план)</c:v>
                </c:pt>
                <c:pt idx="2">
                  <c:v>2015 год (факт)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3796.9</c:v>
                </c:pt>
                <c:pt idx="1">
                  <c:v>3805.3</c:v>
                </c:pt>
                <c:pt idx="2">
                  <c:v>3625.7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80040320"/>
        <c:axId val="80041856"/>
        <c:axId val="0"/>
      </c:bar3DChart>
      <c:catAx>
        <c:axId val="80040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80041856"/>
        <c:crosses val="autoZero"/>
        <c:auto val="0"/>
        <c:lblAlgn val="ctr"/>
        <c:lblOffset val="100"/>
        <c:noMultiLvlLbl val="0"/>
      </c:catAx>
      <c:valAx>
        <c:axId val="8004185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80040320"/>
        <c:crosses val="autoZero"/>
        <c:crossBetween val="between"/>
      </c:valAx>
      <c:spPr>
        <a:solidFill>
          <a:srgbClr val="FFFFBD"/>
        </a:solidFill>
        <a:ln cmpd="sng"/>
      </c:spPr>
    </c:plotArea>
    <c:legend>
      <c:legendPos val="r"/>
      <c:layout>
        <c:manualLayout>
          <c:xMode val="edge"/>
          <c:yMode val="edge"/>
          <c:x val="0.74917959629135511"/>
          <c:y val="0.12116844740828255"/>
          <c:w val="0.24340992924222238"/>
          <c:h val="0.78243745274915255"/>
        </c:manualLayout>
      </c:layout>
      <c:overlay val="0"/>
      <c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558ED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336460200074387E-2"/>
                  <c:y val="-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02345150055791E-2"/>
                  <c:y val="8.0167257603245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97.1</c:v>
                </c:pt>
                <c:pt idx="1">
                  <c:v>98.8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336460200074387E-2"/>
                  <c:y val="4.0083930068375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705752500929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2.9</c:v>
                </c:pt>
                <c:pt idx="1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80339072"/>
        <c:axId val="180340608"/>
        <c:axId val="0"/>
      </c:bar3DChart>
      <c:catAx>
        <c:axId val="18033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 Narrow" panose="020B0606020202030204" pitchFamily="34" charset="0"/>
              </a:defRPr>
            </a:pPr>
            <a:endParaRPr lang="ru-RU"/>
          </a:p>
        </c:txPr>
        <c:crossAx val="180340608"/>
        <c:crosses val="autoZero"/>
        <c:auto val="1"/>
        <c:lblAlgn val="ctr"/>
        <c:lblOffset val="100"/>
        <c:noMultiLvlLbl val="0"/>
      </c:catAx>
      <c:valAx>
        <c:axId val="1803406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ru-RU"/>
          </a:p>
        </c:txPr>
        <c:crossAx val="18033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37732844498767"/>
          <c:y val="0.24950699922230873"/>
          <c:w val="0.28910676591489859"/>
          <c:h val="0.45689367848016876"/>
        </c:manualLayout>
      </c:layout>
      <c:overlay val="0"/>
      <c:txPr>
        <a:bodyPr/>
        <a:lstStyle/>
        <a:p>
          <a:pPr>
            <a:defRPr sz="11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28575">
      <a:solidFill>
        <a:schemeClr val="accent1"/>
      </a:solidFill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9.5626762191588416E-2"/>
          <c:y val="4.7593322964115115E-2"/>
          <c:w val="0.59249028636457834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rgbClr val="F8F200"/>
            </a:solidFill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158592728661807E-2"/>
                  <c:y val="-3.7631235418286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6902749009623E-2"/>
                  <c:y val="-3.761214031774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16.5</c:v>
                </c:pt>
                <c:pt idx="1">
                  <c:v>12.3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rgbClr val="558ED5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136334927778193E-2"/>
                  <c:y val="3.6743602562678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372472127721543E-2"/>
                  <c:y val="-1.810569391283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546.79999999999995</c:v>
                </c:pt>
                <c:pt idx="1">
                  <c:v>437.2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9.6640708110057819E-3"/>
                  <c:y val="3.6743602562678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338478373027046E-2"/>
                  <c:y val="-6.5864807777407739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135.4</c:v>
                </c:pt>
                <c:pt idx="1">
                  <c:v>94.2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Водное хозяйство</c:v>
                </c:pt>
              </c:strCache>
            </c:strRef>
          </c:tx>
          <c:spPr>
            <a:solidFill>
              <a:srgbClr val="2F527D"/>
            </a:solidFill>
            <a:ln w="3175"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4.2900638667775652E-2"/>
                  <c:y val="-2.1726832695404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064474818113301E-2"/>
                  <c:y val="-3.2909593565664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1.2</c:v>
                </c:pt>
                <c:pt idx="1">
                  <c:v>1.8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994176"/>
        <c:axId val="179000064"/>
        <c:axId val="0"/>
      </c:bar3DChart>
      <c:catAx>
        <c:axId val="17899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79000064"/>
        <c:crosses val="autoZero"/>
        <c:auto val="1"/>
        <c:lblAlgn val="ctr"/>
        <c:lblOffset val="100"/>
        <c:noMultiLvlLbl val="0"/>
      </c:catAx>
      <c:valAx>
        <c:axId val="17900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78994176"/>
        <c:crosses val="autoZero"/>
        <c:crossBetween val="between"/>
      </c:valAx>
      <c:spPr>
        <a:noFill/>
      </c:spPr>
    </c:plotArea>
    <c:legend>
      <c:legendPos val="r"/>
      <c:legendEntry>
        <c:idx val="1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223649324249268"/>
          <c:y val="3.5102235867864359E-2"/>
          <c:w val="0.32538013794263099"/>
          <c:h val="0.88523271091565203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558ED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8386352133713571E-3"/>
                  <c:y val="8.0164703921786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77270426742707E-2"/>
                  <c:y val="-4.0083930068375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58.4</c:v>
                </c:pt>
                <c:pt idx="1">
                  <c:v>60.3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6772704267427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772704267427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41.6</c:v>
                </c:pt>
                <c:pt idx="1">
                  <c:v>39.700000000000003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026944"/>
        <c:axId val="179241728"/>
        <c:axId val="0"/>
      </c:bar3DChart>
      <c:catAx>
        <c:axId val="17902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 Narrow" panose="020B0606020202030204" pitchFamily="34" charset="0"/>
              </a:defRPr>
            </a:pPr>
            <a:endParaRPr lang="ru-RU"/>
          </a:p>
        </c:txPr>
        <c:crossAx val="179241728"/>
        <c:crosses val="autoZero"/>
        <c:auto val="1"/>
        <c:lblAlgn val="ctr"/>
        <c:lblOffset val="100"/>
        <c:noMultiLvlLbl val="0"/>
      </c:catAx>
      <c:valAx>
        <c:axId val="179241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ru-RU"/>
          </a:p>
        </c:txPr>
        <c:crossAx val="17902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37732844498767"/>
          <c:y val="0.24950699922230873"/>
          <c:w val="0.28910676591489859"/>
          <c:h val="0.45689367848016876"/>
        </c:manualLayout>
      </c:layout>
      <c:overlay val="0"/>
      <c:txPr>
        <a:bodyPr/>
        <a:lstStyle/>
        <a:p>
          <a:pPr>
            <a:defRPr sz="11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28575">
      <a:solidFill>
        <a:schemeClr val="accent1"/>
      </a:solidFill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2.4520053327408052E-2"/>
          <c:w val="0.56602646999576411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rgbClr val="2F527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6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78567252583626E-2"/>
                  <c:y val="-6.2498611265414993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232.6</c:v>
                </c:pt>
                <c:pt idx="1">
                  <c:v>321.10000000000002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27939433766402E-2"/>
                  <c:y val="-4.2966802138263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133E-3"/>
                  <c:y val="2.8711280141999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Лист1!$C$3:$C$4</c:f>
              <c:numCache>
                <c:formatCode>0.0</c:formatCode>
                <c:ptCount val="2"/>
                <c:pt idx="0">
                  <c:v>92.8</c:v>
                </c:pt>
                <c:pt idx="1">
                  <c:v>108.6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132614313034983E-2"/>
                  <c:y val="2.232683045272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103403640303863E-2"/>
                  <c:y val="2.551903483826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Лист1!$D$3:$D$4</c:f>
              <c:numCache>
                <c:formatCode>0.0</c:formatCode>
                <c:ptCount val="2"/>
                <c:pt idx="0">
                  <c:v>549.79999999999995</c:v>
                </c:pt>
                <c:pt idx="1">
                  <c:v>533.4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3610965894359017E-2"/>
                  <c:y val="-6.1154316187090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710291943579893E-2"/>
                  <c:y val="-8.5815464948339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61679299371326E-2"/>
                  <c:y val="-2.1679761680226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Лист1!$E$3:$E$4</c:f>
              <c:numCache>
                <c:formatCode>0.0</c:formatCode>
                <c:ptCount val="2"/>
                <c:pt idx="0">
                  <c:v>157.9</c:v>
                </c:pt>
                <c:pt idx="1">
                  <c:v>109.6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555904"/>
        <c:axId val="179270400"/>
        <c:axId val="0"/>
      </c:bar3DChart>
      <c:catAx>
        <c:axId val="17855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79270400"/>
        <c:crosses val="autoZero"/>
        <c:auto val="1"/>
        <c:lblAlgn val="ctr"/>
        <c:lblOffset val="100"/>
        <c:noMultiLvlLbl val="0"/>
      </c:catAx>
      <c:valAx>
        <c:axId val="17927040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78555904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56"/>
          <c:y val="6.007804688367957E-2"/>
          <c:w val="0.31726601908657132"/>
          <c:h val="0.73389650472440748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6000">
          <a:srgbClr val="EBF3FB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11"/>
          <c:y val="4.0789449320445884E-2"/>
          <c:w val="0.53952529239670555"/>
          <c:h val="0.7835981187275485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234864949046839E-2"/>
                  <c:y val="-2.1009327810692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826379237766987E-2"/>
                  <c:y val="-4.201865562138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 </c:v>
                </c:pt>
                <c:pt idx="1">
                  <c:v>2015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88.2</c:v>
                </c:pt>
                <c:pt idx="1">
                  <c:v>83.4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 w="0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234864949046839E-2"/>
                  <c:y val="-1.92583280192860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3945979618736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 </c:v>
                </c:pt>
                <c:pt idx="1">
                  <c:v>2015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11.8</c:v>
                </c:pt>
                <c:pt idx="1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504256"/>
        <c:axId val="179505792"/>
        <c:axId val="0"/>
      </c:bar3DChart>
      <c:catAx>
        <c:axId val="17950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79505792"/>
        <c:crosses val="autoZero"/>
        <c:auto val="1"/>
        <c:lblAlgn val="ctr"/>
        <c:lblOffset val="100"/>
        <c:noMultiLvlLbl val="0"/>
      </c:catAx>
      <c:valAx>
        <c:axId val="1795057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79504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58447536330388"/>
          <c:y val="0.26175133979822346"/>
          <c:w val="0.33266592382981414"/>
          <c:h val="0.38168841028245537"/>
        </c:manualLayout>
      </c:layout>
      <c:overlay val="0"/>
      <c:txPr>
        <a:bodyPr/>
        <a:lstStyle/>
        <a:p>
          <a:pPr>
            <a:defRPr sz="11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28575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BD"/>
        </a:solidFill>
      </c:spPr>
    </c:sideWall>
    <c:backWall>
      <c:thickness val="0"/>
      <c:spPr>
        <a:solidFill>
          <a:srgbClr val="FFFFBD"/>
        </a:solidFill>
      </c:spPr>
    </c:backWall>
    <c:plotArea>
      <c:layout>
        <c:manualLayout>
          <c:layoutTarget val="inner"/>
          <c:xMode val="edge"/>
          <c:yMode val="edge"/>
          <c:x val="8.132654930232977E-2"/>
          <c:y val="5.8456870241196363E-2"/>
          <c:w val="0.59249028636457834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6158592728661807E-2"/>
                  <c:y val="-3.7631235418286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69086618003405E-2"/>
                  <c:y val="9.4625773840209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8.1999999999999993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Сбор, удаление отходов и очистка сточных вод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720565582803115E-2"/>
                  <c:y val="-1.8052374782731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42321724012647E-2"/>
                  <c:y val="-1.8105693912837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0.1</c:v>
                </c:pt>
                <c:pt idx="1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697344"/>
        <c:axId val="178698880"/>
        <c:axId val="0"/>
      </c:bar3DChart>
      <c:catAx>
        <c:axId val="17869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78698880"/>
        <c:crosses val="autoZero"/>
        <c:auto val="1"/>
        <c:lblAlgn val="ctr"/>
        <c:lblOffset val="100"/>
        <c:noMultiLvlLbl val="0"/>
      </c:catAx>
      <c:valAx>
        <c:axId val="17869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7869734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8892007494662766"/>
          <c:y val="0.12200956664948288"/>
          <c:w val="0.3110799250533724"/>
          <c:h val="0.72116974758096519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rgbClr val="F2F2F2"/>
        </a:solidFill>
      </c:spPr>
    </c:sideWall>
    <c:backWall>
      <c:thickness val="0"/>
      <c:spPr>
        <a:solidFill>
          <a:srgbClr val="F2F2F2"/>
        </a:solidFill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97CBFF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405035804102574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42,8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0419650341881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43,4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42.8</c:v>
                </c:pt>
                <c:pt idx="1">
                  <c:v>43.4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BE567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405035804102574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57,2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0419650341881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56,6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57.2</c:v>
                </c:pt>
                <c:pt idx="1">
                  <c:v>56.6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49699584"/>
        <c:axId val="149709568"/>
        <c:axId val="0"/>
      </c:bar3DChart>
      <c:catAx>
        <c:axId val="14969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>
              <a:defRPr sz="1150" b="1" i="1">
                <a:latin typeface="Arial Narrow" panose="020B0606020202030204" pitchFamily="34" charset="0"/>
              </a:defRPr>
            </a:pPr>
            <a:endParaRPr lang="ru-RU"/>
          </a:p>
        </c:txPr>
        <c:crossAx val="149709568"/>
        <c:crosses val="autoZero"/>
        <c:auto val="1"/>
        <c:lblAlgn val="ctr"/>
        <c:lblOffset val="100"/>
        <c:noMultiLvlLbl val="0"/>
      </c:catAx>
      <c:valAx>
        <c:axId val="1497095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4969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355858392995088"/>
          <c:y val="0.22325019442284191"/>
          <c:w val="0.3718317473769065"/>
          <c:h val="0.50058882346405953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 b="0" i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57150">
      <a:solidFill>
        <a:schemeClr val="accent1"/>
      </a:solidFill>
    </a:ln>
    <a:effectLst>
      <a:glow rad="63500">
        <a:schemeClr val="accent1">
          <a:lumMod val="50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r>
              <a:rPr lang="ru-RU" dirty="0" smtClean="0">
                <a:latin typeface="Arial Narrow" panose="020B0606020202030204" pitchFamily="34" charset="0"/>
              </a:rPr>
              <a:t>2015 </a:t>
            </a:r>
            <a:r>
              <a:rPr lang="ru-RU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42744605518719631"/>
          <c:y val="3.8724285264600235E-2"/>
        </c:manualLayout>
      </c:layout>
      <c:overlay val="0"/>
      <c:spPr>
        <a:solidFill>
          <a:schemeClr val="bg1"/>
        </a:solidFill>
        <a:ln>
          <a:noFill/>
        </a:ln>
      </c:spPr>
    </c:title>
    <c:autoTitleDeleted val="0"/>
    <c:view3D>
      <c:rotX val="30"/>
      <c:rotY val="1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295283388788051E-2"/>
          <c:y val="8.5983791152834874E-2"/>
          <c:w val="0.85785137085137098"/>
          <c:h val="0.910341798941798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ln w="381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2"/>
            <c:spPr>
              <a:solidFill>
                <a:srgbClr val="C00000"/>
              </a:solidFill>
              <a:ln w="3810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81C0FF"/>
              </a:solidFill>
              <a:ln w="3810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7181245641476572"/>
                  <c:y val="4.17586703329260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7733042880304698"/>
                  <c:y val="-0.132958895770840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30.7</c:v>
                </c:pt>
                <c:pt idx="1">
                  <c:v>69.3</c:v>
                </c:pt>
              </c:numCache>
            </c:numRef>
          </c:val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439482193176229"/>
          <c:y val="0.86793375615269808"/>
          <c:w val="0.70092915361496655"/>
          <c:h val="8.6861725508759938E-2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400" b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57150" cap="flat" cmpd="sng" algn="ctr">
      <a:noFill/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rPr>
              <a:t>2014 год</a:t>
            </a:r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8789891232704432"/>
          <c:y val="3.5587108765448898E-2"/>
        </c:manualLayout>
      </c:layout>
      <c:overlay val="0"/>
      <c:spPr>
        <a:solidFill>
          <a:schemeClr val="bg1"/>
        </a:solidFill>
        <a:ln w="12700" cap="flat" cmpd="sng" algn="ctr">
          <a:noFill/>
          <a:prstDash val="solid"/>
        </a:ln>
        <a:effectLst/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382962962962958E-2"/>
          <c:y val="6.722597597597596E-2"/>
          <c:w val="0.97586407407407416"/>
          <c:h val="0.93277402402402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contourClr>
                <a:srgbClr val="000000"/>
              </a:contourClr>
            </a:sp3d>
          </c:spPr>
          <c:explosion val="5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81C0FF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1182853809380706"/>
                  <c:y val="5.918494671596031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31,7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255525489730619"/>
                  <c:y val="-0.1947172659975160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68,3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31.7</c:v>
                </c:pt>
                <c:pt idx="1">
                  <c:v>68.3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c:spPr>
    </c:plotArea>
    <c:plotVisOnly val="1"/>
    <c:dispBlanksAs val="zero"/>
    <c:showDLblsOverMax val="0"/>
  </c:chart>
  <c:spPr>
    <a:solidFill>
      <a:schemeClr val="bg1"/>
    </a:solidFill>
    <a:ln w="57150">
      <a:solidFill>
        <a:srgbClr val="4F81BD"/>
      </a:solidFill>
    </a:ln>
    <a:effectLst>
      <a:glow rad="63500">
        <a:schemeClr val="accent1">
          <a:lumMod val="50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57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78567252583626E-2"/>
                  <c:y val="-6.249861126541497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2288.3000000000002</c:v>
                </c:pt>
                <c:pt idx="1">
                  <c:v>2085.8000000000002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81C0FF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279394337664E-2"/>
                  <c:y val="-4.2966802138263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133E-3"/>
                  <c:y val="2.871128014199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2734.5</c:v>
                </c:pt>
                <c:pt idx="1">
                  <c:v>2846.6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6855533337911717E-4"/>
                  <c:y val="3.28573213248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609237978359706E-3"/>
                  <c:y val="3.0178854892149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50.5</c:v>
                </c:pt>
                <c:pt idx="1">
                  <c:v>53.5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396497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5.403776559791789E-2"/>
                  <c:y val="-3.4553288594465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9806977270215268E-2"/>
                  <c:y val="-2.8747406628034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Лист1!$E$3:$E$4</c:f>
              <c:numCache>
                <c:formatCode>#,##0.0</c:formatCode>
                <c:ptCount val="2"/>
                <c:pt idx="0">
                  <c:v>96.6</c:v>
                </c:pt>
                <c:pt idx="1">
                  <c:v>78.2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886080"/>
        <c:axId val="149887616"/>
        <c:axId val="0"/>
      </c:bar3DChart>
      <c:catAx>
        <c:axId val="14988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49887616"/>
        <c:crosses val="autoZero"/>
        <c:auto val="1"/>
        <c:lblAlgn val="ctr"/>
        <c:lblOffset val="100"/>
        <c:noMultiLvlLbl val="0"/>
      </c:catAx>
      <c:valAx>
        <c:axId val="14988761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49886080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6.0078046883679584E-2"/>
          <c:w val="0.31726601908657132"/>
          <c:h val="0.79896245381140019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tx2">
            <a:lumMod val="20000"/>
            <a:lumOff val="80000"/>
          </a:schemeClr>
        </a:gs>
        <a:gs pos="46000">
          <a:srgbClr val="FFFFCC"/>
        </a:gs>
        <a:gs pos="100000">
          <a:schemeClr val="tx2">
            <a:lumMod val="20000"/>
            <a:lumOff val="80000"/>
          </a:schemeClr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090118666526843"/>
          <c:w val="0.99441486475662866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8989085192084588E-2"/>
                  <c:y val="0.2932201612950662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084339466157506E-2"/>
                  <c:y val="-1.8306840668142035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742752367225565E-2"/>
                  <c:y val="2.87119192892996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181703324953587E-2"/>
                  <c:y val="6.86557579653667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313049842007219"/>
                  <c:y val="0.13151301747161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0165004276010678"/>
                  <c:y val="-4.74302132782975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865582764705728E-2"/>
                  <c:y val="-7.522057400594398E-2"/>
                </c:manualLayout>
              </c:layout>
              <c:numFmt formatCode="0.0%" sourceLinked="0"/>
              <c:spPr/>
              <c:txPr>
                <a:bodyPr anchor="ctr" anchorCtr="0"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078907518563793E-2"/>
                  <c:y val="-6.05617870760502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1946.5</c:v>
                </c:pt>
                <c:pt idx="1">
                  <c:v>368.9</c:v>
                </c:pt>
                <c:pt idx="2">
                  <c:v>222.3</c:v>
                </c:pt>
                <c:pt idx="3">
                  <c:v>901.6</c:v>
                </c:pt>
                <c:pt idx="4">
                  <c:v>68.400000000000006</c:v>
                </c:pt>
                <c:pt idx="5">
                  <c:v>79.2</c:v>
                </c:pt>
                <c:pt idx="6">
                  <c:v>587.70000000000005</c:v>
                </c:pt>
                <c:pt idx="7">
                  <c:v>311.2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BD"/>
        </a:solidFill>
        <a:ln>
          <a:noFill/>
        </a:ln>
      </c:spPr>
    </c:plotArea>
    <c:plotVisOnly val="1"/>
    <c:dispBlanksAs val="zero"/>
    <c:showDLblsOverMax val="0"/>
  </c:chart>
  <c:spPr>
    <a:solidFill>
      <a:srgbClr val="FFFFBD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08"/>
          <c:y val="4.0789449320445877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81C0FF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7.5050762681215088E-3"/>
                  <c:y val="4.0083930068375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62690670303773E-2"/>
                  <c:y val="-7.34863562046987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 </c:v>
                </c:pt>
                <c:pt idx="1">
                  <c:v>2015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38.799999999999997</c:v>
                </c:pt>
                <c:pt idx="1">
                  <c:v>39.1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 w="0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257614402182229E-2"/>
                  <c:y val="-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62690670303773E-2"/>
                  <c:y val="4.0083930068376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 </c:v>
                </c:pt>
                <c:pt idx="1">
                  <c:v>2015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61.2</c:v>
                </c:pt>
                <c:pt idx="1">
                  <c:v>60.9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854464"/>
        <c:axId val="149958656"/>
        <c:axId val="0"/>
      </c:bar3DChart>
      <c:catAx>
        <c:axId val="14985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49958656"/>
        <c:crosses val="autoZero"/>
        <c:auto val="1"/>
        <c:lblAlgn val="ctr"/>
        <c:lblOffset val="100"/>
        <c:noMultiLvlLbl val="0"/>
      </c:catAx>
      <c:valAx>
        <c:axId val="149958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49854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982887244206911"/>
          <c:y val="0.20410674066517862"/>
          <c:w val="0.31765589875356637"/>
          <c:h val="0.4998406111442163"/>
        </c:manualLayout>
      </c:layout>
      <c:overlay val="0"/>
      <c:txPr>
        <a:bodyPr/>
        <a:lstStyle/>
        <a:p>
          <a:pPr>
            <a:defRPr sz="11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28575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57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78567252583626E-2"/>
                  <c:y val="-6.249861126541497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222.9</c:v>
                </c:pt>
                <c:pt idx="1">
                  <c:v>239.8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322453369378712E-2"/>
                  <c:y val="4.617935533368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537952573170883E-2"/>
                  <c:y val="1.11255982039731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12.8</c:v>
                </c:pt>
                <c:pt idx="1">
                  <c:v>14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628416"/>
        <c:axId val="149629952"/>
        <c:axId val="0"/>
      </c:bar3DChart>
      <c:catAx>
        <c:axId val="14962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49629952"/>
        <c:crosses val="autoZero"/>
        <c:auto val="1"/>
        <c:lblAlgn val="ctr"/>
        <c:lblOffset val="100"/>
        <c:noMultiLvlLbl val="0"/>
      </c:catAx>
      <c:valAx>
        <c:axId val="14962995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49628416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1726601908657132"/>
          <c:h val="0.60876024668283046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EBF3FB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08"/>
          <c:y val="4.0789449320445877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4697546232236822E-2"/>
                  <c:y val="4.7539937422973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63303067335952E-2"/>
                  <c:y val="-1.5660727619411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 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 formatCode="0.0">
                  <c:v>7</c:v>
                </c:pt>
                <c:pt idx="1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558ED5"/>
            </a:solidFill>
            <a:ln w="0">
              <a:solidFill>
                <a:srgbClr val="558ED5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682858470270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373794325882984E-2"/>
                  <c:y val="-1.6313109912852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 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 formatCode="0.0">
                  <c:v>93</c:v>
                </c:pt>
                <c:pt idx="1">
                  <c:v>99.99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gapDepth val="149"/>
        <c:shape val="cylinder"/>
        <c:axId val="150645760"/>
        <c:axId val="150655744"/>
        <c:axId val="0"/>
      </c:bar3DChart>
      <c:catAx>
        <c:axId val="15064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50655744"/>
        <c:crosses val="autoZero"/>
        <c:auto val="1"/>
        <c:lblAlgn val="ctr"/>
        <c:lblOffset val="100"/>
        <c:noMultiLvlLbl val="0"/>
      </c:catAx>
      <c:valAx>
        <c:axId val="150655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50645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3380386928698"/>
          <c:y val="0.16001441758996476"/>
          <c:w val="0.3155021782449704"/>
          <c:h val="0.50062429932027752"/>
        </c:manualLayout>
      </c:layout>
      <c:overlay val="0"/>
      <c:txPr>
        <a:bodyPr/>
        <a:lstStyle/>
        <a:p>
          <a:pPr>
            <a:defRPr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28575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57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78567252583626E-2"/>
                  <c:y val="-6.249861126541497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21.6</c:v>
                </c:pt>
                <c:pt idx="1">
                  <c:v>24.3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279394337664E-2"/>
                  <c:y val="-4.2966802138263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133E-3"/>
                  <c:y val="2.871128014199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202.9</c:v>
                </c:pt>
                <c:pt idx="1">
                  <c:v>207.3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447886278045934E-2"/>
                  <c:y val="2.1890294644494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301022745355212E-2"/>
                  <c:y val="1.921186534106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101.2</c:v>
                </c:pt>
                <c:pt idx="1">
                  <c:v>127.1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rgbClr val="2F527D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228307045418381E-2"/>
                  <c:y val="1.185705103350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083092635365491E-3"/>
                  <c:y val="1.1154125256077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Лист1!$E$3:$E$4</c:f>
              <c:numCache>
                <c:formatCode>#,##0.0</c:formatCode>
                <c:ptCount val="2"/>
                <c:pt idx="0">
                  <c:v>7.3</c:v>
                </c:pt>
                <c:pt idx="1">
                  <c:v>7.5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083520"/>
        <c:axId val="179097600"/>
        <c:axId val="0"/>
      </c:bar3DChart>
      <c:catAx>
        <c:axId val="17908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79097600"/>
        <c:crosses val="autoZero"/>
        <c:auto val="1"/>
        <c:lblAlgn val="ctr"/>
        <c:lblOffset val="100"/>
        <c:noMultiLvlLbl val="0"/>
      </c:catAx>
      <c:valAx>
        <c:axId val="17909760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79083520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4.1799616643509264E-2"/>
          <c:w val="0.31726601908657132"/>
          <c:h val="0.9122882767121151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51000">
          <a:srgbClr val="EBF3FB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08"/>
          <c:y val="4.0789449320445877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7.50507626812150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62690670303773E-2"/>
                  <c:y val="-8.016786013675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 </c:v>
                </c:pt>
                <c:pt idx="1">
                  <c:v>2015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63.9</c:v>
                </c:pt>
                <c:pt idx="1">
                  <c:v>60.4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 w="0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262983125331753E-2"/>
                  <c:y val="4.9627422349897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62690670303773E-2"/>
                  <c:y val="-3.67431781023493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 </c:v>
                </c:pt>
                <c:pt idx="1">
                  <c:v>2015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36.1</c:v>
                </c:pt>
                <c:pt idx="1">
                  <c:v>39.6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249728"/>
        <c:axId val="178251264"/>
        <c:axId val="0"/>
      </c:bar3DChart>
      <c:catAx>
        <c:axId val="178249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78251264"/>
        <c:crosses val="autoZero"/>
        <c:auto val="1"/>
        <c:lblAlgn val="ctr"/>
        <c:lblOffset val="100"/>
        <c:noMultiLvlLbl val="0"/>
      </c:catAx>
      <c:valAx>
        <c:axId val="178251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78249728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6733380386928698"/>
          <c:y val="0.18005638262415288"/>
          <c:w val="0.3326659238298143"/>
          <c:h val="0.43169793002797668"/>
        </c:manualLayout>
      </c:layout>
      <c:overlay val="0"/>
      <c:txPr>
        <a:bodyPr/>
        <a:lstStyle/>
        <a:p>
          <a:pPr>
            <a:defRPr sz="10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28575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4.3605117102173276E-2"/>
                  <c:y val="-1.356140137263385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828184214099668E-2"/>
                  <c:y val="4.5701116921937929E-4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1">
                  <c:v>35.799999999999997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81C0FF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279394337664E-2"/>
                  <c:y val="-4.2966802138263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133E-3"/>
                  <c:y val="2.871128014199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24.7</c:v>
                </c:pt>
                <c:pt idx="1">
                  <c:v>15.7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12745188806182E-2"/>
                  <c:y val="5.2712146978355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40660142700194E-2"/>
                  <c:y val="-6.156847791901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10.1</c:v>
                </c:pt>
                <c:pt idx="1">
                  <c:v>11.7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Лист1!$E$3:$E$4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552960"/>
        <c:axId val="150554880"/>
        <c:axId val="0"/>
      </c:bar3DChart>
      <c:catAx>
        <c:axId val="15055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50554880"/>
        <c:crosses val="autoZero"/>
        <c:auto val="1"/>
        <c:lblAlgn val="ctr"/>
        <c:lblOffset val="100"/>
        <c:noMultiLvlLbl val="0"/>
      </c:catAx>
      <c:valAx>
        <c:axId val="15055488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50552960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8.2012037244127964E-2"/>
          <c:w val="0.31726601908657132"/>
          <c:h val="0.80992938791054014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tx2">
            <a:lumMod val="20000"/>
            <a:lumOff val="80000"/>
          </a:schemeClr>
        </a:gs>
        <a:gs pos="48000">
          <a:srgbClr val="FFFFDD"/>
        </a:gs>
        <a:gs pos="100000">
          <a:schemeClr val="tx2">
            <a:lumMod val="20000"/>
            <a:lumOff val="80000"/>
          </a:schemeClr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21694988972857"/>
          <c:y val="4.4797737120117968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1"/>
              <c:layout>
                <c:manualLayout>
                  <c:x val="1.1757952820057031E-2"/>
                  <c:y val="-4.1016114488571041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 </c:v>
                </c:pt>
                <c:pt idx="1">
                  <c:v>2015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40.799999999999997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81C0FF"/>
            </a:solidFill>
            <a:ln w="0">
              <a:solidFill>
                <a:srgbClr val="558ED5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756829488081571E-2"/>
                  <c:y val="9.3335882576354569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57952820057031E-2"/>
                  <c:y val="1.230483434657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 </c:v>
                </c:pt>
                <c:pt idx="1">
                  <c:v>2015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59.2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shape val="cylinder"/>
        <c:axId val="164068352"/>
        <c:axId val="164446976"/>
        <c:axId val="0"/>
      </c:bar3DChart>
      <c:catAx>
        <c:axId val="16406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64446976"/>
        <c:crosses val="autoZero"/>
        <c:auto val="1"/>
        <c:lblAlgn val="ctr"/>
        <c:lblOffset val="100"/>
        <c:noMultiLvlLbl val="0"/>
      </c:catAx>
      <c:valAx>
        <c:axId val="164446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64068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3380386928698"/>
          <c:y val="0.18005638262415288"/>
          <c:w val="0.3326659238298143"/>
          <c:h val="0.43169793002797668"/>
        </c:manualLayout>
      </c:layout>
      <c:overlay val="0"/>
      <c:txPr>
        <a:bodyPr/>
        <a:lstStyle/>
        <a:p>
          <a:pPr>
            <a:defRPr sz="10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28575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100"/>
      <c:rotY val="1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8138415279315293E-3"/>
          <c:w val="1"/>
          <c:h val="0.99209806027788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 w="50800" h="50800"/>
              <a:contourClr>
                <a:srgbClr val="000000"/>
              </a:contourClr>
            </a:sp3d>
          </c:spPr>
          <c:explosion val="18"/>
          <c:dPt>
            <c:idx val="0"/>
            <c:bubble3D val="0"/>
            <c:explosion val="1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9"/>
            <c:spPr>
              <a:solidFill>
                <a:srgbClr val="558ED5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6"/>
            <c:spPr>
              <a:solidFill>
                <a:srgbClr val="00B0A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0692209020608313"/>
                  <c:y val="-0.3720169356710387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dirty="0">
                        <a:solidFill>
                          <a:schemeClr val="bg1"/>
                        </a:solidFill>
                      </a:rPr>
                      <a:t>Непрограммные расходы
17,8%</a:t>
                    </a:r>
                    <a:endParaRPr lang="ru-RU" sz="160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3.9305902809983369E-2"/>
                  <c:y val="0.1594358295733023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848185950353347E-2"/>
                  <c:y val="0.1839644187384257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chemeClr val="bg1"/>
                        </a:solidFill>
                      </a:rPr>
                      <a:t>Муниципальные целевые программы
81,3%</a:t>
                    </a:r>
                    <a:endParaRPr lang="ru-RU" sz="16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083629596711476"/>
                  <c:y val="-5.6644895159729231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</a:rPr>
                      <a:t>Региональные целевые программы
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6,2%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9386711552475569E-2"/>
                  <c:y val="-9.39023443024905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numFmt formatCode="0.0%" sourceLinked="0"/>
              <c:spPr/>
              <c:txPr>
                <a:bodyPr anchor="ctr" anchorCtr="0"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17.8</c:v>
                </c:pt>
                <c:pt idx="1">
                  <c:v>82.2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solidFill>
          <a:srgbClr val="FFFFBD"/>
        </a:solidFill>
        <a:ln>
          <a:noFill/>
        </a:ln>
      </c:spPr>
    </c:plotArea>
    <c:plotVisOnly val="1"/>
    <c:dispBlanksAs val="zero"/>
    <c:showDLblsOverMax val="0"/>
  </c:chart>
  <c:spPr>
    <a:noFill/>
    <a:ln w="34925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2"/>
        </a:solidFill>
      </c:spPr>
    </c:sideWall>
    <c:backWall>
      <c:thickness val="0"/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0.11439977662265648"/>
          <c:y val="6.7503049962121225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2F527D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7299788715708079E-3"/>
                  <c:y val="-1.6260641237120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138934415350112E-3"/>
                  <c:y val="3.8797875087423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232164961022034E-3"/>
                  <c:y val="-9.440040003264051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01.01.2014              683,3 млн. руб.</c:v>
                </c:pt>
                <c:pt idx="1">
                  <c:v>на 01.01.2015              628,3 млн. руб.</c:v>
                </c:pt>
                <c:pt idx="2">
                  <c:v>на 01.01.2016              628,3 млн. руб.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110</c:v>
                </c:pt>
                <c:pt idx="1">
                  <c:v>95</c:v>
                </c:pt>
                <c:pt idx="2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Кредиты, полученные от кредитных организаций</c:v>
                </c:pt>
              </c:strCache>
            </c:strRef>
          </c:tx>
          <c:spPr>
            <a:solidFill>
              <a:srgbClr val="81C0FF"/>
            </a:solidFill>
            <a:ln w="12700"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6.0084277754782406E-4"/>
                  <c:y val="-0.10831301988196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420779205457011E-3"/>
                  <c:y val="-0.11855065670410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134136521704077E-3"/>
                  <c:y val="-8.9941019777694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01.01.2014              683,3 млн. руб.</c:v>
                </c:pt>
                <c:pt idx="1">
                  <c:v>на 01.01.2015              628,3 млн. руб.</c:v>
                </c:pt>
                <c:pt idx="2">
                  <c:v>на 01.01.2016              628,3 млн. руб.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460</c:v>
                </c:pt>
                <c:pt idx="1">
                  <c:v>460</c:v>
                </c:pt>
                <c:pt idx="2">
                  <c:v>510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spPr>
            <a:solidFill>
              <a:srgbClr val="FFFF6D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01.01.2014              683,3 млн. руб.</c:v>
                </c:pt>
                <c:pt idx="1">
                  <c:v>на 01.01.2015              628,3 млн. руб.</c:v>
                </c:pt>
                <c:pt idx="2">
                  <c:v>на 01.01.2016              628,3 млн. руб.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113.3</c:v>
                </c:pt>
                <c:pt idx="1">
                  <c:v>73.3</c:v>
                </c:pt>
                <c:pt idx="2">
                  <c:v>33.299999999999997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shape val="box"/>
        <c:axId val="182692480"/>
        <c:axId val="182710656"/>
        <c:axId val="0"/>
      </c:bar3DChart>
      <c:catAx>
        <c:axId val="18269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2710656"/>
        <c:crosses val="autoZero"/>
        <c:auto val="0"/>
        <c:lblAlgn val="ctr"/>
        <c:lblOffset val="100"/>
        <c:noMultiLvlLbl val="0"/>
      </c:catAx>
      <c:valAx>
        <c:axId val="18271065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82692480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2753450915241811"/>
          <c:y val="0.29717970551538608"/>
          <c:w val="0.17246549084758173"/>
          <c:h val="0.55931471806190747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70"/>
      <c:depthPercent val="6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/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solidFill>
          <a:schemeClr val="bg1"/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1309990980286564E-2"/>
          <c:y val="1.9833000224067886E-2"/>
          <c:w val="0.71396210606228938"/>
          <c:h val="0.760542025453127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softEdge">
                <a:bevelT w="165100" prst="coolSlant"/>
              </a:sp3d>
            </c:spPr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7.8532940784357165E-3"/>
                  <c:y val="6.763894920766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5089415677004913E-5"/>
                  <c:y val="5.8656408173128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0498287384264269E-3"/>
                  <c:y val="5.8956412250490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850636181667195E-3"/>
                  <c:y val="4.6503250480586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138703985809487E-2"/>
                  <c:y val="2.0675779758103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688712553595741E-2"/>
                  <c:y val="1.836832944487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51590564011417E-2"/>
                  <c:y val="-3.115672040646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0" vert="horz" anchor="ctr" anchorCtr="0"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Государственная  пошлина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1894.2</c:v>
                </c:pt>
                <c:pt idx="1">
                  <c:v>1035.2</c:v>
                </c:pt>
                <c:pt idx="2">
                  <c:v>355.4</c:v>
                </c:pt>
                <c:pt idx="3">
                  <c:v>220.2</c:v>
                </c:pt>
                <c:pt idx="4">
                  <c:v>55.3</c:v>
                </c:pt>
                <c:pt idx="5">
                  <c:v>25.7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 (план)</c:v>
                </c:pt>
              </c:strCache>
            </c:strRef>
          </c:tx>
          <c:spPr>
            <a:solidFill>
              <a:srgbClr val="558ED5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6.5228157323385912E-3"/>
                  <c:y val="6.6509632113453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069014930544441E-3"/>
                  <c:y val="4.440453118377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1103013036216315E-3"/>
                  <c:y val="4.9455036234282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65901528832013E-2"/>
                  <c:y val="4.676846605521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199294240376305E-3"/>
                  <c:y val="2.067559272314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0115796926518521E-3"/>
                  <c:y val="1.8190833266935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9031361187788361E-2"/>
                  <c:y val="-3.121443895662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Государственная  пошлина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1918.3</c:v>
                </c:pt>
                <c:pt idx="1">
                  <c:v>884.9</c:v>
                </c:pt>
                <c:pt idx="2">
                  <c:v>361.7</c:v>
                </c:pt>
                <c:pt idx="3">
                  <c:v>211.7</c:v>
                </c:pt>
                <c:pt idx="4">
                  <c:v>63.6</c:v>
                </c:pt>
                <c:pt idx="5">
                  <c:v>13.6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год (факт)</c:v>
                </c:pt>
              </c:strCache>
            </c:strRef>
          </c:tx>
          <c:spPr>
            <a:solidFill>
              <a:srgbClr val="C6D9F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957240155990201E-2"/>
                  <c:y val="5.4632912093194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839650584963253E-3"/>
                  <c:y val="5.480292687269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891923496259362E-3"/>
                  <c:y val="4.5556666543223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893100389975502E-3"/>
                  <c:y val="4.5471565635991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4839650584963253E-3"/>
                  <c:y val="1.713745236687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957240155990201E-2"/>
                  <c:y val="1.2216562544303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Государственная  пошлина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1946.5</c:v>
                </c:pt>
                <c:pt idx="1">
                  <c:v>901.6</c:v>
                </c:pt>
                <c:pt idx="2">
                  <c:v>368.9</c:v>
                </c:pt>
                <c:pt idx="3">
                  <c:v>222.3</c:v>
                </c:pt>
                <c:pt idx="4">
                  <c:v>68.400000000000006</c:v>
                </c:pt>
                <c:pt idx="5">
                  <c:v>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gapDepth val="128"/>
        <c:shape val="box"/>
        <c:axId val="86513536"/>
        <c:axId val="86515072"/>
        <c:axId val="20820864"/>
      </c:bar3DChart>
      <c:dateAx>
        <c:axId val="86513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1500000" anchor="b" anchorCtr="1"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6515072"/>
        <c:crosses val="autoZero"/>
        <c:auto val="0"/>
        <c:lblOffset val="100"/>
        <c:baseTimeUnit val="days"/>
        <c:majorUnit val="1"/>
      </c:dateAx>
      <c:valAx>
        <c:axId val="8651507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6513536"/>
        <c:crossesAt val="1"/>
        <c:crossBetween val="between"/>
      </c:valAx>
      <c:serAx>
        <c:axId val="20820864"/>
        <c:scaling>
          <c:orientation val="minMax"/>
        </c:scaling>
        <c:delete val="0"/>
        <c:axPos val="b"/>
        <c:majorTickMark val="out"/>
        <c:minorTickMark val="none"/>
        <c:tickLblPos val="nextTo"/>
        <c:crossAx val="86515072"/>
        <c:crosses val="autoZero"/>
      </c:serAx>
      <c:spPr>
        <a:noFill/>
        <a:ln w="25400">
          <a:noFill/>
        </a:ln>
        <a:effectLst/>
        <a:scene3d>
          <a:camera prst="orthographicFront"/>
          <a:lightRig rig="threePt" dir="t"/>
        </a:scene3d>
        <a:sp3d prstMaterial="clear">
          <a:bevelT/>
        </a:sp3d>
      </c:spPr>
    </c:plotArea>
    <c:plotVisOnly val="1"/>
    <c:dispBlanksAs val="gap"/>
    <c:showDLblsOverMax val="0"/>
  </c:chart>
  <c:spPr>
    <a:gradFill>
      <a:gsLst>
        <a:gs pos="0">
          <a:schemeClr val="tx2">
            <a:lumMod val="40000"/>
            <a:lumOff val="60000"/>
          </a:schemeClr>
        </a:gs>
        <a:gs pos="50000">
          <a:schemeClr val="bg1"/>
        </a:gs>
        <a:gs pos="100000">
          <a:srgbClr val="FFFFBD"/>
        </a:gs>
      </a:gsLst>
      <a:lin ang="16200000" scaled="1"/>
    </a:gradFill>
    <a:ln w="57150">
      <a:solidFill>
        <a:schemeClr val="accent1"/>
      </a:solidFill>
      <a:round/>
    </a:ln>
    <a:effectLst>
      <a:glow>
        <a:schemeClr val="accent3">
          <a:satMod val="17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90"/>
      <c:depthPercent val="7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/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solidFill>
          <a:schemeClr val="bg1"/>
        </a:solidFill>
        <a:ln w="25400">
          <a:noFill/>
        </a:ln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1863258362914142E-2"/>
          <c:y val="2.9943993997071164E-2"/>
          <c:w val="0.72587950154900827"/>
          <c:h val="0.754818144981373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softEdge">
                <a:bevelT w="165100" prst="coolSlant"/>
              </a:sp3d>
            </c:spPr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8.3433352578310971E-3"/>
                  <c:y val="5.3386885183352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379759261721379E-3"/>
                  <c:y val="5.8656408173128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05363156370604E-3"/>
                  <c:y val="4.7079692230231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5757775547707811E-3"/>
                  <c:y val="6.3130845543910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991591098256846E-3"/>
                  <c:y val="4.9179907806727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4283695254261373E-3"/>
                  <c:y val="3.737108147729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7695064847075282E-3"/>
                  <c:y val="5.4355726281067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0" vert="horz" anchor="ctr" anchorCtr="0"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земли и имущество</c:v>
                </c:pt>
                <c:pt idx="1">
                  <c:v>Доходы от продажи материальных и нематериалн. активов</c:v>
                </c:pt>
                <c:pt idx="2">
                  <c:v>Поступления за размещение временных сооружений</c:v>
                </c:pt>
                <c:pt idx="3">
                  <c:v>Плата за негативное воздействие на окр. среду</c:v>
                </c:pt>
                <c:pt idx="4">
                  <c:v>Штрафы, санкции, возмещение ущерба</c:v>
                </c:pt>
                <c:pt idx="5">
                  <c:v>Доходы от прибыли МУПов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456.1</c:v>
                </c:pt>
                <c:pt idx="1">
                  <c:v>279.5</c:v>
                </c:pt>
                <c:pt idx="2">
                  <c:v>60.7</c:v>
                </c:pt>
                <c:pt idx="3">
                  <c:v>82.9</c:v>
                </c:pt>
                <c:pt idx="4">
                  <c:v>62.1</c:v>
                </c:pt>
                <c:pt idx="5">
                  <c:v>33.799999999999997</c:v>
                </c:pt>
                <c:pt idx="6">
                  <c:v>63.6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 (план)</c:v>
                </c:pt>
              </c:strCache>
            </c:strRef>
          </c:tx>
          <c:spPr>
            <a:solidFill>
              <a:srgbClr val="558ED5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8.7976335962670817E-3"/>
                  <c:y val="5.3963701002918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79969620861796E-2"/>
                  <c:y val="4.9155219191881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454882062284518E-3"/>
                  <c:y val="5.4205724242386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94304275845489E-3"/>
                  <c:y val="6.102053007952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548228703185987E-3"/>
                  <c:y val="5.6305752783921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9268123213996258E-3"/>
                  <c:y val="4.6695148350519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0205059182859462E-3"/>
                  <c:y val="6.1423964490290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земли и имущество</c:v>
                </c:pt>
                <c:pt idx="1">
                  <c:v>Доходы от продажи материальных и нематериалн. активов</c:v>
                </c:pt>
                <c:pt idx="2">
                  <c:v>Поступления за размещение временных сооружений</c:v>
                </c:pt>
                <c:pt idx="3">
                  <c:v>Плата за негативное воздействие на окр. среду</c:v>
                </c:pt>
                <c:pt idx="4">
                  <c:v>Штрафы, санкции, возмещение ущерба</c:v>
                </c:pt>
                <c:pt idx="5">
                  <c:v>Доходы от прибыли МУПов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410.9</c:v>
                </c:pt>
                <c:pt idx="1">
                  <c:v>180.4</c:v>
                </c:pt>
                <c:pt idx="2">
                  <c:v>59.1</c:v>
                </c:pt>
                <c:pt idx="3">
                  <c:v>78.3</c:v>
                </c:pt>
                <c:pt idx="4">
                  <c:v>61.9</c:v>
                </c:pt>
                <c:pt idx="5">
                  <c:v>36.5</c:v>
                </c:pt>
                <c:pt idx="6">
                  <c:v>66.599999999999994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год (факт)</c:v>
                </c:pt>
              </c:strCache>
            </c:strRef>
          </c:tx>
          <c:spPr>
            <a:solidFill>
              <a:srgbClr val="C6D9F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3715680042836778E-3"/>
                  <c:y val="6.6509632113453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177184320139294E-3"/>
                  <c:y val="6.4304302888904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21474298848398E-3"/>
                  <c:y val="5.2682698555379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317075880458256E-3"/>
                  <c:y val="6.447431766840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5177184320139294E-3"/>
                  <c:y val="5.514295643170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787768572162291E-3"/>
                  <c:y val="5.0222066609134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0872134425865249E-3"/>
                  <c:y val="5.7008256097246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земли и имущество</c:v>
                </c:pt>
                <c:pt idx="1">
                  <c:v>Доходы от продажи материальных и нематериалн. активов</c:v>
                </c:pt>
                <c:pt idx="2">
                  <c:v>Поступления за размещение временных сооружений</c:v>
                </c:pt>
                <c:pt idx="3">
                  <c:v>Плата за негативное воздействие на окр. среду</c:v>
                </c:pt>
                <c:pt idx="4">
                  <c:v>Штрафы, санкции, возмещение ущерба</c:v>
                </c:pt>
                <c:pt idx="5">
                  <c:v>Доходы от прибыли МУПов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433.5</c:v>
                </c:pt>
                <c:pt idx="1">
                  <c:v>204.7</c:v>
                </c:pt>
                <c:pt idx="2">
                  <c:v>66.3</c:v>
                </c:pt>
                <c:pt idx="3">
                  <c:v>79.2</c:v>
                </c:pt>
                <c:pt idx="4">
                  <c:v>70.400000000000006</c:v>
                </c:pt>
                <c:pt idx="5">
                  <c:v>37.1</c:v>
                </c:pt>
                <c:pt idx="6">
                  <c:v>71.7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gapDepth val="148"/>
        <c:shape val="box"/>
        <c:axId val="145806464"/>
        <c:axId val="145808000"/>
        <c:axId val="20823552"/>
      </c:bar3DChart>
      <c:catAx>
        <c:axId val="145806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900000" anchor="t" anchorCtr="0"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5808000"/>
        <c:crosses val="autoZero"/>
        <c:auto val="1"/>
        <c:lblAlgn val="ctr"/>
        <c:lblOffset val="100"/>
        <c:tickLblSkip val="1"/>
        <c:noMultiLvlLbl val="0"/>
      </c:catAx>
      <c:valAx>
        <c:axId val="1458080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5806464"/>
        <c:crossesAt val="1"/>
        <c:crossBetween val="between"/>
      </c:valAx>
      <c:serAx>
        <c:axId val="20823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45808000"/>
        <c:crosses val="autoZero"/>
      </c:serAx>
      <c:spPr>
        <a:gradFill>
          <a:gsLst>
            <a:gs pos="0">
              <a:srgbClr val="C6D9F1"/>
            </a:gs>
            <a:gs pos="46000">
              <a:srgbClr val="EBF3FB"/>
            </a:gs>
            <a:gs pos="100000">
              <a:srgbClr val="C6D9F1"/>
            </a:gs>
          </a:gsLst>
          <a:lin ang="16200000" scaled="1"/>
        </a:gradFill>
        <a:ln w="25400">
          <a:noFill/>
        </a:ln>
        <a:effectLst/>
        <a:scene3d>
          <a:camera prst="orthographicFront"/>
          <a:lightRig rig="threePt" dir="t"/>
        </a:scene3d>
        <a:sp3d prstMaterial="clear"/>
      </c:spPr>
    </c:plotArea>
    <c:plotVisOnly val="1"/>
    <c:dispBlanksAs val="gap"/>
    <c:showDLblsOverMax val="0"/>
  </c:chart>
  <c:spPr>
    <a:gradFill>
      <a:gsLst>
        <a:gs pos="0">
          <a:srgbClr val="97CBFF"/>
        </a:gs>
        <a:gs pos="50000">
          <a:srgbClr val="EBF3FB"/>
        </a:gs>
        <a:gs pos="100000">
          <a:srgbClr val="FFFFBD"/>
        </a:gs>
      </a:gsLst>
      <a:lin ang="16200000" scaled="1"/>
    </a:gradFill>
    <a:ln w="57150">
      <a:solidFill>
        <a:schemeClr val="accent1"/>
      </a:solidFill>
      <a:round/>
    </a:ln>
    <a:effectLst>
      <a:glow>
        <a:schemeClr val="accent3">
          <a:satMod val="17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2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939226513921085E-2"/>
          <c:y val="5.610463899665729E-2"/>
          <c:w val="0.9249805448538202"/>
          <c:h val="0.863145990029133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rgbClr val="81C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20"/>
            <c:spPr>
              <a:solidFill>
                <a:srgbClr val="00CC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explosion val="30"/>
            <c:spPr>
              <a:solidFill>
                <a:srgbClr val="6600FF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4710253754873798"/>
                  <c:y val="0.146402357727153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Субвенции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84,5%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1737234222652504E-2"/>
                  <c:y val="-3.0122906993852377E-2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/>
                      <a:t>Иные межбюджетные трансферты
</a:t>
                    </a:r>
                    <a:r>
                      <a:rPr lang="ru-RU" sz="1350" dirty="0" smtClean="0"/>
                      <a:t>0,001%</a:t>
                    </a:r>
                    <a:endParaRPr lang="ru-RU" sz="135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2341710709392071E-2"/>
                  <c:y val="-0.30346909275132378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dirty="0">
                        <a:solidFill>
                          <a:schemeClr val="bg1"/>
                        </a:solidFill>
                      </a:rPr>
                      <a:t>Субсидии
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14,3%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4713890916882252"/>
                  <c:y val="7.50762575480183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Дотации
</a:t>
                    </a:r>
                    <a:r>
                      <a:rPr lang="ru-RU" dirty="0" smtClean="0"/>
                      <a:t>1,2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2989032964591235E-3"/>
                  <c:y val="-0.33379312855407195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b="1" dirty="0"/>
                      <a:t>Возврат целевых остатков межбюджетных трансфертов в областной бюджет
</a:t>
                    </a:r>
                    <a:r>
                      <a:rPr lang="ru-RU" sz="1200" b="1" dirty="0" smtClean="0"/>
                      <a:t>0,04%</a:t>
                    </a:r>
                    <a:endParaRPr lang="ru-RU" sz="1200" dirty="0"/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Иные межбюджетные трансферты</c:v>
                </c:pt>
                <c:pt idx="2">
                  <c:v>Субсидии</c:v>
                </c:pt>
                <c:pt idx="3">
                  <c:v>Дотации</c:v>
                </c:pt>
                <c:pt idx="4">
                  <c:v>Возврат целевых остатков межбюджетных трансфертов в областной бюджет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3063476.5</c:v>
                </c:pt>
                <c:pt idx="1">
                  <c:v>15000</c:v>
                </c:pt>
                <c:pt idx="2">
                  <c:v>519287.4</c:v>
                </c:pt>
                <c:pt idx="3">
                  <c:v>44453.2</c:v>
                </c:pt>
                <c:pt idx="4">
                  <c:v>15000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BD"/>
        </a:solidFill>
        <a:ln>
          <a:noFill/>
        </a:ln>
      </c:spPr>
    </c:plotArea>
    <c:plotVisOnly val="1"/>
    <c:dispBlanksAs val="zero"/>
    <c:showDLblsOverMax val="0"/>
  </c:chart>
  <c:spPr>
    <a:solidFill>
      <a:srgbClr val="FFFFBD"/>
    </a:solidFill>
    <a:ln w="66675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422E-2"/>
          <c:y val="5.842823019664483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 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693705216132287E-3"/>
                  <c:y val="-2.528672027894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5867414912373E-3"/>
                  <c:y val="-2.68791359364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015771508676109E-3"/>
                  <c:y val="-1.987261386911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(план)</c:v>
                </c:pt>
                <c:pt idx="2">
                  <c:v>2015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4713.3</c:v>
                </c:pt>
                <c:pt idx="1">
                  <c:v>4669.1000000000004</c:v>
                </c:pt>
                <c:pt idx="2">
                  <c:v>4635.3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6.8439775887593627E-3"/>
                  <c:y val="-6.7018906731160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02923071781547E-3"/>
                  <c:y val="-7.3456937833118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56515491052039E-3"/>
                  <c:y val="-4.7626474551260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(план)</c:v>
                </c:pt>
                <c:pt idx="2">
                  <c:v>2015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3738.5</c:v>
                </c:pt>
                <c:pt idx="1">
                  <c:v>3849.4</c:v>
                </c:pt>
                <c:pt idx="2">
                  <c:v>3659.9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46826752"/>
        <c:axId val="146828288"/>
        <c:axId val="0"/>
      </c:bar3DChart>
      <c:catAx>
        <c:axId val="14682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46828288"/>
        <c:crosses val="autoZero"/>
        <c:auto val="0"/>
        <c:lblAlgn val="ctr"/>
        <c:lblOffset val="100"/>
        <c:noMultiLvlLbl val="0"/>
      </c:catAx>
      <c:valAx>
        <c:axId val="14682828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46826752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78051401630988793"/>
          <c:y val="0.14267689768887468"/>
          <c:w val="0.21948598369011219"/>
          <c:h val="0.65927905029522471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58E-2"/>
          <c:y val="5.567772163246229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доходов</c:v>
                </c:pt>
              </c:strCache>
            </c:strRef>
          </c:tx>
          <c:spPr>
            <a:solidFill>
              <a:srgbClr val="97CB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(план)</c:v>
                </c:pt>
                <c:pt idx="2">
                  <c:v>2015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55.8</c:v>
                </c:pt>
                <c:pt idx="1">
                  <c:v>54.8</c:v>
                </c:pt>
                <c:pt idx="2">
                  <c:v>55.9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(план)</c:v>
                </c:pt>
                <c:pt idx="2">
                  <c:v>2015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44.2</c:v>
                </c:pt>
                <c:pt idx="1">
                  <c:v>45.2</c:v>
                </c:pt>
                <c:pt idx="2">
                  <c:v>44.1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230336"/>
        <c:axId val="149231872"/>
        <c:axId val="0"/>
      </c:bar3DChart>
      <c:catAx>
        <c:axId val="14923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49231872"/>
        <c:crosses val="autoZero"/>
        <c:auto val="1"/>
        <c:lblAlgn val="ctr"/>
        <c:lblOffset val="100"/>
        <c:noMultiLvlLbl val="0"/>
      </c:catAx>
      <c:valAx>
        <c:axId val="1492318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49230336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rgbClr val="C9E7A7"/>
        </a:gs>
        <a:gs pos="47000">
          <a:srgbClr val="FFFFDD"/>
        </a:gs>
        <a:gs pos="100000">
          <a:srgbClr val="C9E7A7"/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342901234567895E-2"/>
          <c:y val="0.14546147445658805"/>
          <c:w val="0.82222731481481481"/>
          <c:h val="0.81451068833246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97CBFF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EE00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6.4354629629629623E-2"/>
                  <c:y val="2.8740587202479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850771604938269E-2"/>
                  <c:y val="6.909628636726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300617283950617"/>
                  <c:y val="-3.2846174018441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5347530864197538E-2"/>
                  <c:y val="-3.9237943907327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705401234567904E-2"/>
                  <c:y val="-3.768521837098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156790123456793E-2"/>
                  <c:y val="-3.158268892264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803086419753087E-2"/>
                  <c:y val="-3.158268892264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3438117283950546E-2"/>
                  <c:y val="-3.158268892264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61.048558202333879</c:v>
                </c:pt>
                <c:pt idx="1">
                  <c:v>12.932780403124697</c:v>
                </c:pt>
                <c:pt idx="2">
                  <c:v>9.7574500916192495</c:v>
                </c:pt>
                <c:pt idx="3">
                  <c:v>6.5760921978975793</c:v>
                </c:pt>
                <c:pt idx="4">
                  <c:v>4.414601215160574</c:v>
                </c:pt>
                <c:pt idx="5">
                  <c:v>3.0596007329539971</c:v>
                </c:pt>
                <c:pt idx="6">
                  <c:v>0.76309190857363285</c:v>
                </c:pt>
                <c:pt idx="7">
                  <c:v>1.4478252483363871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5064.1000000000004</c:v>
                </c:pt>
                <c:pt idx="1">
                  <c:v>1072.8</c:v>
                </c:pt>
                <c:pt idx="2">
                  <c:v>809.4</c:v>
                </c:pt>
                <c:pt idx="3">
                  <c:v>545.5</c:v>
                </c:pt>
                <c:pt idx="4">
                  <c:v>366.2</c:v>
                </c:pt>
                <c:pt idx="5">
                  <c:v>253.8</c:v>
                </c:pt>
                <c:pt idx="6">
                  <c:v>63.3</c:v>
                </c:pt>
                <c:pt idx="7">
                  <c:v>120.1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8295.2000000000007</c:v>
                </c:pt>
                <c:pt idx="1">
                  <c:v>8295.2000000000007</c:v>
                </c:pt>
                <c:pt idx="2">
                  <c:v>8295.2000000000007</c:v>
                </c:pt>
                <c:pt idx="3">
                  <c:v>8295.2000000000007</c:v>
                </c:pt>
                <c:pt idx="4">
                  <c:v>8295.2000000000007</c:v>
                </c:pt>
                <c:pt idx="5">
                  <c:v>8295.2000000000007</c:v>
                </c:pt>
                <c:pt idx="6">
                  <c:v>8295.2000000000007</c:v>
                </c:pt>
                <c:pt idx="7">
                  <c:v>8295.2000000000007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FFFFBD"/>
        </a:solidFill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zero"/>
    <c:showDLblsOverMax val="0"/>
  </c:chart>
  <c:spPr>
    <a:solidFill>
      <a:srgbClr val="FFFFBD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8.3709918117206197E-2"/>
          <c:y val="5.949003456598919E-2"/>
          <c:w val="0.56388986058606105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spPr>
            <a:solidFill>
              <a:srgbClr val="F8F200"/>
            </a:solidFill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158677564354712E-2"/>
                  <c:y val="4.1128481383714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135824247756256E-2"/>
                  <c:y val="-1.104767664718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198.4</c:v>
                </c:pt>
                <c:pt idx="1">
                  <c:v>144.5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Выполнение функций муниципальными казенными учреждениями</c:v>
                </c:pt>
              </c:strCache>
            </c:strRef>
          </c:tx>
          <c:spPr>
            <a:solidFill>
              <a:srgbClr val="558ED5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136334927778193E-2"/>
                  <c:y val="3.6743602562678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372472127721543E-2"/>
                  <c:y val="-2.9261811393908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111.5</c:v>
                </c:pt>
                <c:pt idx="1">
                  <c:v>123.5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Функционирование органов местного самоуправления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814197821863636E-2"/>
                  <c:y val="3.6744909588458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105123454751274E-2"/>
                  <c:y val="-6.573863632968046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539.5</c:v>
                </c:pt>
                <c:pt idx="1">
                  <c:v>541.4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3175"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30021288925855E-2"/>
                  <c:y val="5.0078530680047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246992075955524E-2"/>
                  <c:y val="5.0393902397137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2014 года</c:v>
                </c:pt>
                <c:pt idx="1">
                  <c:v>Факт 2015 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298112"/>
        <c:axId val="180299648"/>
        <c:axId val="0"/>
      </c:bar3DChart>
      <c:catAx>
        <c:axId val="18029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80299648"/>
        <c:crosses val="autoZero"/>
        <c:auto val="1"/>
        <c:lblAlgn val="ctr"/>
        <c:lblOffset val="100"/>
        <c:noMultiLvlLbl val="0"/>
      </c:catAx>
      <c:valAx>
        <c:axId val="180299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80298112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461986205736912"/>
          <c:y val="3.5102433358209194E-2"/>
          <c:w val="0.32061340031287811"/>
          <c:h val="0.9407507095863634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25692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71616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86453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69230" custRadScaleRad="97946" custRadScaleInc="-47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A2CD79C8-6D73-4F39-BD0F-8B2940A42FB3}" type="presOf" srcId="{CE6B3773-E288-4ED6-8D2D-7A94A1E9116E}" destId="{B61698C4-7017-4D89-87F7-56075D701F9E}" srcOrd="0" destOrd="0" presId="urn:microsoft.com/office/officeart/2005/8/layout/cycle5"/>
    <dgm:cxn modelId="{0F897CD6-E1E9-4542-8D2B-0531BE9D2E0D}" type="presOf" srcId="{443ECAFA-A6D7-41FF-AC7E-E0473AEE9907}" destId="{18E1BD14-653F-47B3-BB46-667C8FB2497F}" srcOrd="0" destOrd="0" presId="urn:microsoft.com/office/officeart/2005/8/layout/cycle5"/>
    <dgm:cxn modelId="{E376C98E-2B5C-42F2-970F-E223748F4AF3}" type="presOf" srcId="{FD2A65F7-0EFD-427A-9350-4EE82EF8A3A3}" destId="{E20084B0-DED3-4DEB-8998-F77FEE57635D}" srcOrd="0" destOrd="0" presId="urn:microsoft.com/office/officeart/2005/8/layout/cycle5"/>
    <dgm:cxn modelId="{02838146-8DE5-4900-A58F-C7ABEEC795AA}" type="presOf" srcId="{AC3117F4-22F7-4278-9E67-6CE483EEA235}" destId="{644BD4D3-8D2A-489F-BC0B-191B4AEF9533}" srcOrd="0" destOrd="0" presId="urn:microsoft.com/office/officeart/2005/8/layout/cycle5"/>
    <dgm:cxn modelId="{49C83EC0-07A4-4CD5-BB7D-FA8F461C789E}" type="presOf" srcId="{2F3150F9-E42C-4C20-8C2E-D3A5F4293F34}" destId="{26BC9EC0-F33D-4C53-893E-E607BC23B58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84E02CF6-3C55-4224-BFBD-B2CF74CD3C10}" type="presOf" srcId="{CBBE3567-C6F7-4BAB-9067-FDC8A32F0041}" destId="{191E1915-7B43-453A-9B3B-8BE365BAB7F0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ABCC1E5-25D1-4E71-BF23-80320D69042A}" type="presOf" srcId="{3E04EBF9-6BCF-4C97-97CC-16053D8ADECA}" destId="{D76CEF15-AD37-4FF7-A9D9-F30101483B47}" srcOrd="0" destOrd="0" presId="urn:microsoft.com/office/officeart/2005/8/layout/cycle5"/>
    <dgm:cxn modelId="{8C86DA1B-E661-4B93-A1F1-623D9BA7C683}" type="presOf" srcId="{181EA984-4962-4DC5-8CDA-71251781BB72}" destId="{6B2E63ED-B4B9-4312-8B34-C6298E61E31E}" srcOrd="0" destOrd="0" presId="urn:microsoft.com/office/officeart/2005/8/layout/cycle5"/>
    <dgm:cxn modelId="{B8520031-18AF-4923-9A37-3B57F3BC0973}" type="presOf" srcId="{83D8F672-682C-4EEF-83C3-46A0F47A1E51}" destId="{2C814299-90FC-466A-8C27-58BBE7C3AD9B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7B421080-9D41-4CD0-BE48-873057AC7E4E}" type="presOf" srcId="{8FBAAD1B-5BAC-4AC0-8BA9-6D0621EB872A}" destId="{5C1B40A2-C95B-481E-9090-4B7BCF3B56CE}" srcOrd="0" destOrd="0" presId="urn:microsoft.com/office/officeart/2005/8/layout/cycle5"/>
    <dgm:cxn modelId="{AB32BD23-51E1-4D8B-A106-1F9408765CBC}" type="presOf" srcId="{1B6EB8D1-E4C2-40F7-BAF0-BED45F5C904D}" destId="{37B34B6A-4DCE-4DE3-951A-2EF6B41DAEEC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73AB4DD4-617B-4907-91DE-B3BB2335098E}" type="presOf" srcId="{724D7F1B-A1E0-49D7-BF3E-FEFCD1C743CE}" destId="{A54D8CAD-B47B-492A-A92F-69E42EBB0CBD}" srcOrd="0" destOrd="0" presId="urn:microsoft.com/office/officeart/2005/8/layout/cycle5"/>
    <dgm:cxn modelId="{58060FFE-9A27-4C9D-A5B7-C81C8A5A2E76}" type="presOf" srcId="{7D26771F-14FC-487C-BE39-6B56926D70D0}" destId="{DA554C6D-A2BD-4B94-802C-6C55DB9F2BF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70085833-F215-40EC-9CAC-5A8FD3A563DF}" type="presOf" srcId="{582979A8-C384-483D-9063-70433550210F}" destId="{03867FA4-A613-4921-92BD-CBD0DE5AF6C1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5C9B9662-EE51-4603-A03B-08DDA80F4BDE}" type="presOf" srcId="{1F9A309A-9FC0-485D-BD9D-D3AA06914A86}" destId="{43434E4B-C4FB-4DAC-9533-71DBE9279538}" srcOrd="0" destOrd="0" presId="urn:microsoft.com/office/officeart/2005/8/layout/cycle5"/>
    <dgm:cxn modelId="{4EB13B4A-B45B-4108-844E-82E2F91693B3}" type="presOf" srcId="{8BA3E322-4EFF-422F-8958-15FC13EBBE0A}" destId="{F93ECD45-54D8-465B-A0C2-914295F3C5BD}" srcOrd="0" destOrd="0" presId="urn:microsoft.com/office/officeart/2005/8/layout/cycle5"/>
    <dgm:cxn modelId="{5B5D8437-C0F9-4D24-B108-88E51B68B978}" type="presOf" srcId="{99AA82BB-5D7A-4078-8B23-18C254D0DC4B}" destId="{529DDF86-EE24-4644-BF9F-F7994B1A08DB}" srcOrd="0" destOrd="0" presId="urn:microsoft.com/office/officeart/2005/8/layout/cycle5"/>
    <dgm:cxn modelId="{989AB1C0-84C1-45A8-B28B-3FFC6625EA64}" type="presParOf" srcId="{5C1B40A2-C95B-481E-9090-4B7BCF3B56CE}" destId="{18E1BD14-653F-47B3-BB46-667C8FB2497F}" srcOrd="0" destOrd="0" presId="urn:microsoft.com/office/officeart/2005/8/layout/cycle5"/>
    <dgm:cxn modelId="{6C6D26CB-DD33-4B0F-B283-DC7D918B77C2}" type="presParOf" srcId="{5C1B40A2-C95B-481E-9090-4B7BCF3B56CE}" destId="{63F2586D-5C2A-47F2-8FBF-D647F1535402}" srcOrd="1" destOrd="0" presId="urn:microsoft.com/office/officeart/2005/8/layout/cycle5"/>
    <dgm:cxn modelId="{5FB3CDBF-2ABA-4E3A-BD2A-23177B373DBE}" type="presParOf" srcId="{5C1B40A2-C95B-481E-9090-4B7BCF3B56CE}" destId="{43434E4B-C4FB-4DAC-9533-71DBE9279538}" srcOrd="2" destOrd="0" presId="urn:microsoft.com/office/officeart/2005/8/layout/cycle5"/>
    <dgm:cxn modelId="{85E15E76-C759-4692-8ADB-19E6936B43C9}" type="presParOf" srcId="{5C1B40A2-C95B-481E-9090-4B7BCF3B56CE}" destId="{A54D8CAD-B47B-492A-A92F-69E42EBB0CBD}" srcOrd="3" destOrd="0" presId="urn:microsoft.com/office/officeart/2005/8/layout/cycle5"/>
    <dgm:cxn modelId="{DCEE0F08-09A3-4C83-9DA4-15BD93E287CA}" type="presParOf" srcId="{5C1B40A2-C95B-481E-9090-4B7BCF3B56CE}" destId="{C1BE9F86-1024-42B7-8000-210EB09C538A}" srcOrd="4" destOrd="0" presId="urn:microsoft.com/office/officeart/2005/8/layout/cycle5"/>
    <dgm:cxn modelId="{F6B42000-03A3-4A6A-8796-E5039E8FB8D1}" type="presParOf" srcId="{5C1B40A2-C95B-481E-9090-4B7BCF3B56CE}" destId="{F93ECD45-54D8-465B-A0C2-914295F3C5BD}" srcOrd="5" destOrd="0" presId="urn:microsoft.com/office/officeart/2005/8/layout/cycle5"/>
    <dgm:cxn modelId="{83C094E7-B449-4418-A256-99E2991F8337}" type="presParOf" srcId="{5C1B40A2-C95B-481E-9090-4B7BCF3B56CE}" destId="{D76CEF15-AD37-4FF7-A9D9-F30101483B47}" srcOrd="6" destOrd="0" presId="urn:microsoft.com/office/officeart/2005/8/layout/cycle5"/>
    <dgm:cxn modelId="{8B94A169-995D-4FA3-B80A-4EE33771DDC6}" type="presParOf" srcId="{5C1B40A2-C95B-481E-9090-4B7BCF3B56CE}" destId="{89825730-0866-4745-85D0-1D1DCFBF2A18}" srcOrd="7" destOrd="0" presId="urn:microsoft.com/office/officeart/2005/8/layout/cycle5"/>
    <dgm:cxn modelId="{2CEE83D4-C5AF-4738-9FFE-1D6398A75212}" type="presParOf" srcId="{5C1B40A2-C95B-481E-9090-4B7BCF3B56CE}" destId="{DA554C6D-A2BD-4B94-802C-6C55DB9F2BF8}" srcOrd="8" destOrd="0" presId="urn:microsoft.com/office/officeart/2005/8/layout/cycle5"/>
    <dgm:cxn modelId="{4B881774-8523-44A0-A1A0-2BAC18C6500E}" type="presParOf" srcId="{5C1B40A2-C95B-481E-9090-4B7BCF3B56CE}" destId="{644BD4D3-8D2A-489F-BC0B-191B4AEF9533}" srcOrd="9" destOrd="0" presId="urn:microsoft.com/office/officeart/2005/8/layout/cycle5"/>
    <dgm:cxn modelId="{F3A81933-2DF5-4321-873C-A6875BC8E697}" type="presParOf" srcId="{5C1B40A2-C95B-481E-9090-4B7BCF3B56CE}" destId="{DAC3B005-4E2A-4348-9B77-486F2914FE10}" srcOrd="10" destOrd="0" presId="urn:microsoft.com/office/officeart/2005/8/layout/cycle5"/>
    <dgm:cxn modelId="{84686E4D-D039-407B-B8AB-2140C7322DA8}" type="presParOf" srcId="{5C1B40A2-C95B-481E-9090-4B7BCF3B56CE}" destId="{2C814299-90FC-466A-8C27-58BBE7C3AD9B}" srcOrd="11" destOrd="0" presId="urn:microsoft.com/office/officeart/2005/8/layout/cycle5"/>
    <dgm:cxn modelId="{C86F5D6A-328F-4500-9549-ADA23ACF7B00}" type="presParOf" srcId="{5C1B40A2-C95B-481E-9090-4B7BCF3B56CE}" destId="{03867FA4-A613-4921-92BD-CBD0DE5AF6C1}" srcOrd="12" destOrd="0" presId="urn:microsoft.com/office/officeart/2005/8/layout/cycle5"/>
    <dgm:cxn modelId="{0A4A7287-E7CB-4D50-A81D-939F97014528}" type="presParOf" srcId="{5C1B40A2-C95B-481E-9090-4B7BCF3B56CE}" destId="{A543EB03-7087-4967-BA16-52B020590675}" srcOrd="13" destOrd="0" presId="urn:microsoft.com/office/officeart/2005/8/layout/cycle5"/>
    <dgm:cxn modelId="{00A16D26-165A-4A4B-97B9-E8532F40DCBB}" type="presParOf" srcId="{5C1B40A2-C95B-481E-9090-4B7BCF3B56CE}" destId="{191E1915-7B43-453A-9B3B-8BE365BAB7F0}" srcOrd="14" destOrd="0" presId="urn:microsoft.com/office/officeart/2005/8/layout/cycle5"/>
    <dgm:cxn modelId="{C1141CE0-5C28-43A3-B156-A4C410C84F55}" type="presParOf" srcId="{5C1B40A2-C95B-481E-9090-4B7BCF3B56CE}" destId="{529DDF86-EE24-4644-BF9F-F7994B1A08DB}" srcOrd="15" destOrd="0" presId="urn:microsoft.com/office/officeart/2005/8/layout/cycle5"/>
    <dgm:cxn modelId="{98A04233-E31F-441A-A2CF-207847AAAF04}" type="presParOf" srcId="{5C1B40A2-C95B-481E-9090-4B7BCF3B56CE}" destId="{273D6908-0A8E-4F45-889A-67CE25D68E3E}" srcOrd="16" destOrd="0" presId="urn:microsoft.com/office/officeart/2005/8/layout/cycle5"/>
    <dgm:cxn modelId="{3750B389-6F72-4AC6-BB2B-745F85ADDB4E}" type="presParOf" srcId="{5C1B40A2-C95B-481E-9090-4B7BCF3B56CE}" destId="{B61698C4-7017-4D89-87F7-56075D701F9E}" srcOrd="17" destOrd="0" presId="urn:microsoft.com/office/officeart/2005/8/layout/cycle5"/>
    <dgm:cxn modelId="{B79E0B09-5706-4A46-BEA0-52B80E582AEA}" type="presParOf" srcId="{5C1B40A2-C95B-481E-9090-4B7BCF3B56CE}" destId="{E20084B0-DED3-4DEB-8998-F77FEE57635D}" srcOrd="18" destOrd="0" presId="urn:microsoft.com/office/officeart/2005/8/layout/cycle5"/>
    <dgm:cxn modelId="{6E0A7FE4-20DF-4866-9403-ADD36DC9BFD8}" type="presParOf" srcId="{5C1B40A2-C95B-481E-9090-4B7BCF3B56CE}" destId="{284E5A02-1953-4AC1-8DE5-B9171905FABE}" srcOrd="19" destOrd="0" presId="urn:microsoft.com/office/officeart/2005/8/layout/cycle5"/>
    <dgm:cxn modelId="{F84E5C7C-7C99-46C3-9056-EB91477F6E9E}" type="presParOf" srcId="{5C1B40A2-C95B-481E-9090-4B7BCF3B56CE}" destId="{37B34B6A-4DCE-4DE3-951A-2EF6B41DAEEC}" srcOrd="20" destOrd="0" presId="urn:microsoft.com/office/officeart/2005/8/layout/cycle5"/>
    <dgm:cxn modelId="{951A0CA1-E06F-425B-97D2-3D7CBD0461BA}" type="presParOf" srcId="{5C1B40A2-C95B-481E-9090-4B7BCF3B56CE}" destId="{26BC9EC0-F33D-4C53-893E-E607BC23B588}" srcOrd="21" destOrd="0" presId="urn:microsoft.com/office/officeart/2005/8/layout/cycle5"/>
    <dgm:cxn modelId="{2F1DFABF-6458-409F-8FBA-E741D3A7EA6A}" type="presParOf" srcId="{5C1B40A2-C95B-481E-9090-4B7BCF3B56CE}" destId="{AAF36583-BB7F-476C-A980-E0851D9947DB}" srcOrd="22" destOrd="0" presId="urn:microsoft.com/office/officeart/2005/8/layout/cycle5"/>
    <dgm:cxn modelId="{11AFC76B-CAD2-4A2A-8128-480E884A7AC0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42875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35390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7200" custRadScaleInc="9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A6642D7B-4736-4A6E-9F48-0FCE754C66AD}" type="presOf" srcId="{30BF6DE8-1E0A-4F3F-9C5D-54B1D0FEA649}" destId="{BF1427F8-47F7-429E-8B9A-D7AD3446727D}" srcOrd="0" destOrd="0" presId="urn:microsoft.com/office/officeart/2008/layout/RadialCluster"/>
    <dgm:cxn modelId="{4CD56E9D-4E38-4F7A-A335-6E2AFCE1C37D}" type="presOf" srcId="{51B0975B-EA65-4A15-BAF2-DB307B86BC96}" destId="{341F0CCF-4C81-46C6-BAD1-DDC17631079D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4B4EA776-5D5A-48C1-9B3F-4D15CD8FF688}" type="presOf" srcId="{FB48CFB2-2144-464F-99B0-7B4517BBF385}" destId="{55E128A9-086C-4AB0-9BB3-7B78F9CA19C8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E581D3D4-8D0B-40FB-AC88-C264ABFDA42D}" type="presOf" srcId="{B48DC76A-8C89-4A47-A084-03205D8C4A2A}" destId="{A1F9C609-4FDF-427E-A3A7-017CF8E0D1F8}" srcOrd="0" destOrd="0" presId="urn:microsoft.com/office/officeart/2008/layout/RadialCluster"/>
    <dgm:cxn modelId="{F1EFFF2D-B9CD-4B06-9154-9C4E7397DB0D}" type="presOf" srcId="{BF147029-5588-4C67-A975-3EDDF959302B}" destId="{A7E70BED-E9F9-4186-91D6-4C4AD5C34513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C24BEED4-DBC8-418F-9085-4AD5DFF847CE}" type="presOf" srcId="{9D6328B3-3D5F-410C-9275-2F3B736C0074}" destId="{0999DAA6-78E7-4C62-AD9F-BB89E1F317A5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7C834EC0-FD8D-4E1E-B52D-30508FB86A96}" type="presOf" srcId="{2C971819-3A7E-44D6-A607-E41E2CC546CA}" destId="{2A42BF92-E0CA-4C74-94D9-9AE3F4260038}" srcOrd="0" destOrd="0" presId="urn:microsoft.com/office/officeart/2008/layout/RadialCluster"/>
    <dgm:cxn modelId="{8565CB21-43BA-4170-959B-0F9A0C1C9EEB}" type="presOf" srcId="{C9BABCCA-8569-4ABA-B03B-D830CDA9F6D4}" destId="{8B244CFF-22F3-49C3-BAD4-562F5B34DCEA}" srcOrd="0" destOrd="0" presId="urn:microsoft.com/office/officeart/2008/layout/RadialCluster"/>
    <dgm:cxn modelId="{2087269A-79EF-4447-9E7A-26F60E6ADC12}" type="presParOf" srcId="{8B244CFF-22F3-49C3-BAD4-562F5B34DCEA}" destId="{767A95D3-4209-465C-93E1-7443651645A0}" srcOrd="0" destOrd="0" presId="urn:microsoft.com/office/officeart/2008/layout/RadialCluster"/>
    <dgm:cxn modelId="{39BAF226-3A3F-45C4-8B0C-9E9DAC9C34B2}" type="presParOf" srcId="{767A95D3-4209-465C-93E1-7443651645A0}" destId="{55E128A9-086C-4AB0-9BB3-7B78F9CA19C8}" srcOrd="0" destOrd="0" presId="urn:microsoft.com/office/officeart/2008/layout/RadialCluster"/>
    <dgm:cxn modelId="{0B549A98-5FB3-470B-B54F-0ACA793497B5}" type="presParOf" srcId="{767A95D3-4209-465C-93E1-7443651645A0}" destId="{2A42BF92-E0CA-4C74-94D9-9AE3F4260038}" srcOrd="1" destOrd="0" presId="urn:microsoft.com/office/officeart/2008/layout/RadialCluster"/>
    <dgm:cxn modelId="{EB0FDB09-2818-4796-8778-C385046EEDA6}" type="presParOf" srcId="{767A95D3-4209-465C-93E1-7443651645A0}" destId="{A7E70BED-E9F9-4186-91D6-4C4AD5C34513}" srcOrd="2" destOrd="0" presId="urn:microsoft.com/office/officeart/2008/layout/RadialCluster"/>
    <dgm:cxn modelId="{38F405BD-F9E6-4A90-A342-CD9415E2B07B}" type="presParOf" srcId="{767A95D3-4209-465C-93E1-7443651645A0}" destId="{0999DAA6-78E7-4C62-AD9F-BB89E1F317A5}" srcOrd="3" destOrd="0" presId="urn:microsoft.com/office/officeart/2008/layout/RadialCluster"/>
    <dgm:cxn modelId="{C8987CE6-0449-4421-A09D-218E9FBE16B9}" type="presParOf" srcId="{767A95D3-4209-465C-93E1-7443651645A0}" destId="{A1F9C609-4FDF-427E-A3A7-017CF8E0D1F8}" srcOrd="4" destOrd="0" presId="urn:microsoft.com/office/officeart/2008/layout/RadialCluster"/>
    <dgm:cxn modelId="{EEF685F1-7EC3-4967-AC44-33A230362233}" type="presParOf" srcId="{767A95D3-4209-465C-93E1-7443651645A0}" destId="{BF1427F8-47F7-429E-8B9A-D7AD3446727D}" srcOrd="5" destOrd="0" presId="urn:microsoft.com/office/officeart/2008/layout/RadialCluster"/>
    <dgm:cxn modelId="{C6C6E6C5-39D5-4544-86D7-8808477ADDE3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3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3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5529B-224C-4640-9CCE-E697C7CC187D}" type="presOf" srcId="{66E51CD7-05D6-4658-BDAA-92C6F3E19708}" destId="{553B84E4-4A31-43DB-B3BF-8E8EF2B79F2D}" srcOrd="0" destOrd="0" presId="urn:microsoft.com/office/officeart/2005/8/layout/radial5"/>
    <dgm:cxn modelId="{08F7DB4D-A54C-4AE3-88E9-BC5EED91E146}" type="presOf" srcId="{BC4B6763-2F33-4CCB-B9CC-377BBD0F0800}" destId="{A0B7EB92-DF16-476D-BB87-6C0D26E26F61}" srcOrd="0" destOrd="0" presId="urn:microsoft.com/office/officeart/2005/8/layout/radial5"/>
    <dgm:cxn modelId="{64AC35A3-8E9D-4945-A39F-F055C452A9B9}" type="presOf" srcId="{CCCDC2A1-B573-48DB-AE6D-1F76901F1671}" destId="{C481485E-E38C-4518-A609-8D1D62CF917B}" srcOrd="0" destOrd="0" presId="urn:microsoft.com/office/officeart/2005/8/layout/radial5"/>
    <dgm:cxn modelId="{F4FC283A-9799-4FF2-8338-76389ED3D878}" type="presOf" srcId="{4B1A8440-411B-4A5D-AFC7-3583C59ADD0E}" destId="{73BC26A8-8D0F-45E6-9E3B-37EADD227262}" srcOrd="0" destOrd="0" presId="urn:microsoft.com/office/officeart/2005/8/layout/radial5"/>
    <dgm:cxn modelId="{5A28CD79-23B9-4E1B-A293-ACDBFBBC4B2B}" type="presOf" srcId="{9F96D360-CB55-48DB-9778-BF90DCE1129E}" destId="{69EA0517-EDCB-4CEB-899F-D56DCF7B4404}" srcOrd="0" destOrd="0" presId="urn:microsoft.com/office/officeart/2005/8/layout/radial5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BF561CBC-4533-40A0-8A24-0675A97DFB48}" type="presOf" srcId="{8D513BD1-7137-4BB2-A1F4-1B02EFB0F34F}" destId="{4731EA70-1FA8-49F5-A6BF-4AE9CB97C303}" srcOrd="0" destOrd="0" presId="urn:microsoft.com/office/officeart/2005/8/layout/radial5"/>
    <dgm:cxn modelId="{A1F6BB65-7E3C-4C4B-A13A-68D9C787F1DA}" type="presOf" srcId="{C021BE46-16AF-4372-B2A0-67875E2C82CF}" destId="{06F93DE9-E67A-4CE1-BC6B-5C458B1137B0}" srcOrd="0" destOrd="0" presId="urn:microsoft.com/office/officeart/2005/8/layout/radial5"/>
    <dgm:cxn modelId="{C15F8314-BD28-450E-A9F5-7CE24BFA9E65}" type="presOf" srcId="{C021BE46-16AF-4372-B2A0-67875E2C82CF}" destId="{DA660ED5-C4B7-4208-928A-B8DD66837486}" srcOrd="1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BBD4ACBC-ABEF-44F8-AE58-78DC9396ACD5}" type="presOf" srcId="{90B43A1C-85AB-40E4-9687-2313E85E0399}" destId="{0A6C1809-69AA-4BA6-8257-5A11C3557B45}" srcOrd="0" destOrd="0" presId="urn:microsoft.com/office/officeart/2005/8/layout/radial5"/>
    <dgm:cxn modelId="{80A68978-5DBB-4736-9903-0B4C3606EC96}" type="presOf" srcId="{8D513BD1-7137-4BB2-A1F4-1B02EFB0F34F}" destId="{8D15C70B-27DC-4BC4-8B54-1A6B8CC1DBC1}" srcOrd="1" destOrd="0" presId="urn:microsoft.com/office/officeart/2005/8/layout/radial5"/>
    <dgm:cxn modelId="{65F22893-375F-4FE3-9955-A619DF7CC2D2}" type="presOf" srcId="{08170AFC-8E89-4179-A96D-636AFFD8C3F3}" destId="{DF27FC25-052B-426A-9E06-117E992234F6}" srcOrd="0" destOrd="0" presId="urn:microsoft.com/office/officeart/2005/8/layout/radial5"/>
    <dgm:cxn modelId="{3D5EE3FC-BD89-4C20-A324-B928331EF31B}" type="presOf" srcId="{082CE592-953F-441B-B0C2-F864433A8493}" destId="{A0E222DD-64BD-4A89-BBB9-2B80D8318D4A}" srcOrd="0" destOrd="0" presId="urn:microsoft.com/office/officeart/2005/8/layout/radial5"/>
    <dgm:cxn modelId="{7E1D3037-9A51-432E-AFD0-AEE43BE7C06B}" type="presOf" srcId="{082CE592-953F-441B-B0C2-F864433A8493}" destId="{839DF450-14DD-4280-9AEE-DA73938E9B9D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92E6EBF6-865B-4FCC-9021-A216B803E10C}" type="presOf" srcId="{CCCDC2A1-B573-48DB-AE6D-1F76901F1671}" destId="{DB024BEC-8C88-4F07-BCA5-811E266A083B}" srcOrd="1" destOrd="0" presId="urn:microsoft.com/office/officeart/2005/8/layout/radial5"/>
    <dgm:cxn modelId="{D5686897-1719-4AC5-B782-C9A329C03ACA}" type="presOf" srcId="{9DEE7B50-C1CB-48D2-999B-DF1098A88396}" destId="{881BA4B6-6173-4BE7-ACB0-127409627ABA}" srcOrd="1" destOrd="0" presId="urn:microsoft.com/office/officeart/2005/8/layout/radial5"/>
    <dgm:cxn modelId="{42295564-CB4B-4F62-80B9-1BF0943099E5}" type="presOf" srcId="{D78F1D4C-A2EF-4C56-940B-FB3F18A7298D}" destId="{EDA34655-9131-4731-957F-5382F53A0660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1569B11B-69BF-4442-8578-C51257A39FD9}" type="presOf" srcId="{08170AFC-8E89-4179-A96D-636AFFD8C3F3}" destId="{53D78D63-5F88-4163-9535-46A64127BD3A}" srcOrd="1" destOrd="0" presId="urn:microsoft.com/office/officeart/2005/8/layout/radial5"/>
    <dgm:cxn modelId="{7B133F5F-3D5F-41E9-9C54-A4124EAB3751}" type="presOf" srcId="{3BA0FA79-0F0A-4F39-8C6F-85BF113366C3}" destId="{E0AC84DD-2093-416F-85DE-E547FE520660}" srcOrd="0" destOrd="0" presId="urn:microsoft.com/office/officeart/2005/8/layout/radial5"/>
    <dgm:cxn modelId="{18EC0F6A-8392-4A30-9559-263DD59C30AE}" type="presOf" srcId="{D63A74EC-A1EC-4823-AB28-835C2DE63D58}" destId="{E2EC1D87-F728-458A-8AB1-7A3D78F9D25E}" srcOrd="0" destOrd="0" presId="urn:microsoft.com/office/officeart/2005/8/layout/radial5"/>
    <dgm:cxn modelId="{C1B29BB9-6AEE-4C17-A85E-EC35F9BB98CF}" type="presOf" srcId="{D2A69AB7-A0A6-4501-95CD-2902A3384DE3}" destId="{FED909B6-8F19-4D98-AAC2-EBEEF4830C2B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E7BEA168-89AC-4412-9ADB-ABFDCB0722EB}" type="presOf" srcId="{77DF95E1-3397-43CE-99EF-E82D1E9B2066}" destId="{7A035AEB-3A20-4DC3-9A60-032AB2743B03}" srcOrd="0" destOrd="0" presId="urn:microsoft.com/office/officeart/2005/8/layout/radial5"/>
    <dgm:cxn modelId="{7AB9AB8D-EEE1-4756-97A3-7A4811ADB6F4}" type="presOf" srcId="{66E51CD7-05D6-4658-BDAA-92C6F3E19708}" destId="{C47D9E4B-AD47-4E79-B529-9B264E8F4F6B}" srcOrd="1" destOrd="0" presId="urn:microsoft.com/office/officeart/2005/8/layout/radial5"/>
    <dgm:cxn modelId="{CFF37B6F-B3C1-4000-8042-7A4C801798CB}" type="presOf" srcId="{637E412C-91EE-486E-8354-15F2384BE3EA}" destId="{D8B200F5-4D07-49B2-A587-C2FE6CEC49F8}" srcOrd="0" destOrd="0" presId="urn:microsoft.com/office/officeart/2005/8/layout/radial5"/>
    <dgm:cxn modelId="{4517BA68-519F-4089-B7AA-87593FAFB1B2}" type="presOf" srcId="{A8FC0520-4E1C-47C9-9459-5A566E2A3269}" destId="{47F0322C-5978-482D-A409-1280E22C6D82}" srcOrd="1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7F441432-02B8-40A2-BEF1-EDAB01CF0ACC}" type="presOf" srcId="{A8FC0520-4E1C-47C9-9459-5A566E2A3269}" destId="{E7EAB10C-E176-4610-B2C6-BE8F83AD0F9B}" srcOrd="0" destOrd="0" presId="urn:microsoft.com/office/officeart/2005/8/layout/radial5"/>
    <dgm:cxn modelId="{D2DC592B-1D83-4C1E-A95E-0C2DF924BD87}" type="presOf" srcId="{6F647F05-65E5-443B-9310-4AF895EEC1B0}" destId="{ED72E44C-8498-48F8-9652-E5DD6AC5818D}" srcOrd="0" destOrd="0" presId="urn:microsoft.com/office/officeart/2005/8/layout/radial5"/>
    <dgm:cxn modelId="{C0F23A2B-9D8D-4415-B7DE-3960281384E3}" type="presOf" srcId="{AA0A2BD5-A368-4F17-8E9D-23F1FC377812}" destId="{EB1C3899-7B42-47CD-912B-DD035472498D}" srcOrd="0" destOrd="0" presId="urn:microsoft.com/office/officeart/2005/8/layout/radial5"/>
    <dgm:cxn modelId="{AB474BA0-4018-4523-8BB4-6E5E99CC69AF}" type="presOf" srcId="{62E153EB-408C-4CB3-B6CA-2A439518E14B}" destId="{83F11675-07D9-406F-853D-13FD28BBB805}" srcOrd="0" destOrd="0" presId="urn:microsoft.com/office/officeart/2005/8/layout/radial5"/>
    <dgm:cxn modelId="{33EE4000-A3F4-47D1-82E5-D580468137B6}" type="presOf" srcId="{6598F354-400C-439C-BDD5-729D663E252E}" destId="{FA950D33-9BD9-4D37-A533-789F5554AFB5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8622DD2F-16FE-46A8-827E-838AF0C80A31}" type="presOf" srcId="{6B4A9C71-5243-4375-98C7-BA189146832B}" destId="{8B82EA68-B59A-424E-9756-C221A13DB47F}" srcOrd="0" destOrd="0" presId="urn:microsoft.com/office/officeart/2005/8/layout/radial5"/>
    <dgm:cxn modelId="{E5D322C3-2E05-4C3A-8E3C-03768FA6D27A}" type="presOf" srcId="{6598F354-400C-439C-BDD5-729D663E252E}" destId="{F326903B-AF5C-41D9-A950-9DE60C069BDF}" srcOrd="1" destOrd="0" presId="urn:microsoft.com/office/officeart/2005/8/layout/radial5"/>
    <dgm:cxn modelId="{1974AC4D-CA2E-4488-94CA-D1D0B158AB4F}" type="presOf" srcId="{420BA717-63F2-4ED1-9193-BDF0AD7BC7EB}" destId="{FFE63D16-C443-42C8-BB30-4CA61876A647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CAA82762-6B32-4902-8585-3181B943E7D1}" type="presOf" srcId="{9DEE7B50-C1CB-48D2-999B-DF1098A88396}" destId="{2F5553CB-2478-4421-B002-5FA728364A78}" srcOrd="0" destOrd="0" presId="urn:microsoft.com/office/officeart/2005/8/layout/radial5"/>
    <dgm:cxn modelId="{A7B1BF1E-10A6-408E-BE50-DAE8770E3786}" type="presOf" srcId="{77DF95E1-3397-43CE-99EF-E82D1E9B2066}" destId="{4273F29E-B93C-44D6-A671-FCDC77ED9BA3}" srcOrd="1" destOrd="0" presId="urn:microsoft.com/office/officeart/2005/8/layout/radial5"/>
    <dgm:cxn modelId="{AF8BC866-9E93-41E0-A411-11D8BBC0BBF7}" type="presOf" srcId="{BC4B6763-2F33-4CCB-B9CC-377BBD0F0800}" destId="{E3A5A4EE-729B-477E-AEA8-7FC61FA6B941}" srcOrd="1" destOrd="0" presId="urn:microsoft.com/office/officeart/2005/8/layout/radial5"/>
    <dgm:cxn modelId="{4B09CC5A-7DF2-4693-9218-71F3B7E5EADC}" type="presParOf" srcId="{8B82EA68-B59A-424E-9756-C221A13DB47F}" destId="{ED72E44C-8498-48F8-9652-E5DD6AC5818D}" srcOrd="0" destOrd="0" presId="urn:microsoft.com/office/officeart/2005/8/layout/radial5"/>
    <dgm:cxn modelId="{8323CD32-2BA0-45CD-8AB5-63FFC35B22FC}" type="presParOf" srcId="{8B82EA68-B59A-424E-9756-C221A13DB47F}" destId="{4731EA70-1FA8-49F5-A6BF-4AE9CB97C303}" srcOrd="1" destOrd="0" presId="urn:microsoft.com/office/officeart/2005/8/layout/radial5"/>
    <dgm:cxn modelId="{D9DB84C6-4D13-4D1A-B165-641D1F187082}" type="presParOf" srcId="{4731EA70-1FA8-49F5-A6BF-4AE9CB97C303}" destId="{8D15C70B-27DC-4BC4-8B54-1A6B8CC1DBC1}" srcOrd="0" destOrd="0" presId="urn:microsoft.com/office/officeart/2005/8/layout/radial5"/>
    <dgm:cxn modelId="{F6F8CC8A-BF8F-4336-9821-8E406C055243}" type="presParOf" srcId="{8B82EA68-B59A-424E-9756-C221A13DB47F}" destId="{E2EC1D87-F728-458A-8AB1-7A3D78F9D25E}" srcOrd="2" destOrd="0" presId="urn:microsoft.com/office/officeart/2005/8/layout/radial5"/>
    <dgm:cxn modelId="{06758F8A-C593-4194-8231-4C679EC30D12}" type="presParOf" srcId="{8B82EA68-B59A-424E-9756-C221A13DB47F}" destId="{A0E222DD-64BD-4A89-BBB9-2B80D8318D4A}" srcOrd="3" destOrd="0" presId="urn:microsoft.com/office/officeart/2005/8/layout/radial5"/>
    <dgm:cxn modelId="{8E59F2D4-EE4E-4BC4-A910-73F0686E786E}" type="presParOf" srcId="{A0E222DD-64BD-4A89-BBB9-2B80D8318D4A}" destId="{839DF450-14DD-4280-9AEE-DA73938E9B9D}" srcOrd="0" destOrd="0" presId="urn:microsoft.com/office/officeart/2005/8/layout/radial5"/>
    <dgm:cxn modelId="{A3C165B0-4D02-4CC8-9058-7F47AB4D7B47}" type="presParOf" srcId="{8B82EA68-B59A-424E-9756-C221A13DB47F}" destId="{73BC26A8-8D0F-45E6-9E3B-37EADD227262}" srcOrd="4" destOrd="0" presId="urn:microsoft.com/office/officeart/2005/8/layout/radial5"/>
    <dgm:cxn modelId="{72B0E116-63DD-4830-BBF8-C68858E38A65}" type="presParOf" srcId="{8B82EA68-B59A-424E-9756-C221A13DB47F}" destId="{06F93DE9-E67A-4CE1-BC6B-5C458B1137B0}" srcOrd="5" destOrd="0" presId="urn:microsoft.com/office/officeart/2005/8/layout/radial5"/>
    <dgm:cxn modelId="{7FD30A5E-4CF6-4BB4-A4C1-E1AA9F6A4536}" type="presParOf" srcId="{06F93DE9-E67A-4CE1-BC6B-5C458B1137B0}" destId="{DA660ED5-C4B7-4208-928A-B8DD66837486}" srcOrd="0" destOrd="0" presId="urn:microsoft.com/office/officeart/2005/8/layout/radial5"/>
    <dgm:cxn modelId="{8171188D-18B4-4A83-8A16-B6545386134C}" type="presParOf" srcId="{8B82EA68-B59A-424E-9756-C221A13DB47F}" destId="{D8B200F5-4D07-49B2-A587-C2FE6CEC49F8}" srcOrd="6" destOrd="0" presId="urn:microsoft.com/office/officeart/2005/8/layout/radial5"/>
    <dgm:cxn modelId="{6ACD7178-252F-4764-8127-F1F104A1AE1D}" type="presParOf" srcId="{8B82EA68-B59A-424E-9756-C221A13DB47F}" destId="{E7EAB10C-E176-4610-B2C6-BE8F83AD0F9B}" srcOrd="7" destOrd="0" presId="urn:microsoft.com/office/officeart/2005/8/layout/radial5"/>
    <dgm:cxn modelId="{D210CB25-F0CD-4EDC-B9BC-5B43F54A16F0}" type="presParOf" srcId="{E7EAB10C-E176-4610-B2C6-BE8F83AD0F9B}" destId="{47F0322C-5978-482D-A409-1280E22C6D82}" srcOrd="0" destOrd="0" presId="urn:microsoft.com/office/officeart/2005/8/layout/radial5"/>
    <dgm:cxn modelId="{2AA71684-BD56-4ED9-AB4D-DA24F8597E9F}" type="presParOf" srcId="{8B82EA68-B59A-424E-9756-C221A13DB47F}" destId="{FFE63D16-C443-42C8-BB30-4CA61876A647}" srcOrd="8" destOrd="0" presId="urn:microsoft.com/office/officeart/2005/8/layout/radial5"/>
    <dgm:cxn modelId="{B028031E-A3F5-4545-AC7B-7C16DADD5BEE}" type="presParOf" srcId="{8B82EA68-B59A-424E-9756-C221A13DB47F}" destId="{C481485E-E38C-4518-A609-8D1D62CF917B}" srcOrd="9" destOrd="0" presId="urn:microsoft.com/office/officeart/2005/8/layout/radial5"/>
    <dgm:cxn modelId="{8EDEC8A7-2CDB-4AFD-8E64-90D25B86C9C6}" type="presParOf" srcId="{C481485E-E38C-4518-A609-8D1D62CF917B}" destId="{DB024BEC-8C88-4F07-BCA5-811E266A083B}" srcOrd="0" destOrd="0" presId="urn:microsoft.com/office/officeart/2005/8/layout/radial5"/>
    <dgm:cxn modelId="{40A863C9-2712-4692-9388-C6E38152C879}" type="presParOf" srcId="{8B82EA68-B59A-424E-9756-C221A13DB47F}" destId="{0A6C1809-69AA-4BA6-8257-5A11C3557B45}" srcOrd="10" destOrd="0" presId="urn:microsoft.com/office/officeart/2005/8/layout/radial5"/>
    <dgm:cxn modelId="{2F75C286-2444-42B5-A88B-9EC043FFF1AC}" type="presParOf" srcId="{8B82EA68-B59A-424E-9756-C221A13DB47F}" destId="{FA950D33-9BD9-4D37-A533-789F5554AFB5}" srcOrd="11" destOrd="0" presId="urn:microsoft.com/office/officeart/2005/8/layout/radial5"/>
    <dgm:cxn modelId="{0EB3334C-A729-4C4D-8557-5D69C05CA592}" type="presParOf" srcId="{FA950D33-9BD9-4D37-A533-789F5554AFB5}" destId="{F326903B-AF5C-41D9-A950-9DE60C069BDF}" srcOrd="0" destOrd="0" presId="urn:microsoft.com/office/officeart/2005/8/layout/radial5"/>
    <dgm:cxn modelId="{0AD65998-EFC6-49DA-98BF-AAE970479005}" type="presParOf" srcId="{8B82EA68-B59A-424E-9756-C221A13DB47F}" destId="{EB1C3899-7B42-47CD-912B-DD035472498D}" srcOrd="12" destOrd="0" presId="urn:microsoft.com/office/officeart/2005/8/layout/radial5"/>
    <dgm:cxn modelId="{AC8AAE09-251B-402A-9CD8-41F220109561}" type="presParOf" srcId="{8B82EA68-B59A-424E-9756-C221A13DB47F}" destId="{2F5553CB-2478-4421-B002-5FA728364A78}" srcOrd="13" destOrd="0" presId="urn:microsoft.com/office/officeart/2005/8/layout/radial5"/>
    <dgm:cxn modelId="{C17B1E68-6ED8-4229-967B-DE58AA06EC05}" type="presParOf" srcId="{2F5553CB-2478-4421-B002-5FA728364A78}" destId="{881BA4B6-6173-4BE7-ACB0-127409627ABA}" srcOrd="0" destOrd="0" presId="urn:microsoft.com/office/officeart/2005/8/layout/radial5"/>
    <dgm:cxn modelId="{C6AC2479-FFAB-4777-AA3C-75BC9B694501}" type="presParOf" srcId="{8B82EA68-B59A-424E-9756-C221A13DB47F}" destId="{FED909B6-8F19-4D98-AAC2-EBEEF4830C2B}" srcOrd="14" destOrd="0" presId="urn:microsoft.com/office/officeart/2005/8/layout/radial5"/>
    <dgm:cxn modelId="{1FB1BACC-FB04-4BC1-ADD2-9577BD659509}" type="presParOf" srcId="{8B82EA68-B59A-424E-9756-C221A13DB47F}" destId="{A0B7EB92-DF16-476D-BB87-6C0D26E26F61}" srcOrd="15" destOrd="0" presId="urn:microsoft.com/office/officeart/2005/8/layout/radial5"/>
    <dgm:cxn modelId="{289A566F-7B20-4B2E-9258-4118CB2831A9}" type="presParOf" srcId="{A0B7EB92-DF16-476D-BB87-6C0D26E26F61}" destId="{E3A5A4EE-729B-477E-AEA8-7FC61FA6B941}" srcOrd="0" destOrd="0" presId="urn:microsoft.com/office/officeart/2005/8/layout/radial5"/>
    <dgm:cxn modelId="{89C90E07-00FE-4366-9F85-36FB4BCFCCBE}" type="presParOf" srcId="{8B82EA68-B59A-424E-9756-C221A13DB47F}" destId="{69EA0517-EDCB-4CEB-899F-D56DCF7B4404}" srcOrd="16" destOrd="0" presId="urn:microsoft.com/office/officeart/2005/8/layout/radial5"/>
    <dgm:cxn modelId="{42E2771C-24A6-4042-A9C8-50337F8EB034}" type="presParOf" srcId="{8B82EA68-B59A-424E-9756-C221A13DB47F}" destId="{7A035AEB-3A20-4DC3-9A60-032AB2743B03}" srcOrd="17" destOrd="0" presId="urn:microsoft.com/office/officeart/2005/8/layout/radial5"/>
    <dgm:cxn modelId="{41ABC234-B4C8-4396-BE93-D04331AEF33A}" type="presParOf" srcId="{7A035AEB-3A20-4DC3-9A60-032AB2743B03}" destId="{4273F29E-B93C-44D6-A671-FCDC77ED9BA3}" srcOrd="0" destOrd="0" presId="urn:microsoft.com/office/officeart/2005/8/layout/radial5"/>
    <dgm:cxn modelId="{FE87E274-3CEB-45BE-B8AA-4CAF493122A6}" type="presParOf" srcId="{8B82EA68-B59A-424E-9756-C221A13DB47F}" destId="{83F11675-07D9-406F-853D-13FD28BBB805}" srcOrd="18" destOrd="0" presId="urn:microsoft.com/office/officeart/2005/8/layout/radial5"/>
    <dgm:cxn modelId="{1C2A2CBC-8848-4AF9-BD89-F0EED988037D}" type="presParOf" srcId="{8B82EA68-B59A-424E-9756-C221A13DB47F}" destId="{DF27FC25-052B-426A-9E06-117E992234F6}" srcOrd="19" destOrd="0" presId="urn:microsoft.com/office/officeart/2005/8/layout/radial5"/>
    <dgm:cxn modelId="{7EC6B234-5376-4083-B53D-06CD54B7225B}" type="presParOf" srcId="{DF27FC25-052B-426A-9E06-117E992234F6}" destId="{53D78D63-5F88-4163-9535-46A64127BD3A}" srcOrd="0" destOrd="0" presId="urn:microsoft.com/office/officeart/2005/8/layout/radial5"/>
    <dgm:cxn modelId="{909C2923-A95D-433A-B110-C0CFFFD3E9A2}" type="presParOf" srcId="{8B82EA68-B59A-424E-9756-C221A13DB47F}" destId="{EDA34655-9131-4731-957F-5382F53A0660}" srcOrd="20" destOrd="0" presId="urn:microsoft.com/office/officeart/2005/8/layout/radial5"/>
    <dgm:cxn modelId="{C444D071-6AF3-4C5C-96E8-E209B63350E5}" type="presParOf" srcId="{8B82EA68-B59A-424E-9756-C221A13DB47F}" destId="{553B84E4-4A31-43DB-B3BF-8E8EF2B79F2D}" srcOrd="21" destOrd="0" presId="urn:microsoft.com/office/officeart/2005/8/layout/radial5"/>
    <dgm:cxn modelId="{93EBD79A-EF9C-4888-8F81-B58E2F594CA7}" type="presParOf" srcId="{553B84E4-4A31-43DB-B3BF-8E8EF2B79F2D}" destId="{C47D9E4B-AD47-4E79-B529-9B264E8F4F6B}" srcOrd="0" destOrd="0" presId="urn:microsoft.com/office/officeart/2005/8/layout/radial5"/>
    <dgm:cxn modelId="{1F57367A-FD52-4A34-93FD-03CC8DE7A08B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96746E5-8B2C-41CC-9577-79FD05DA57BD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096F5AB-06D1-4D89-A16C-9C22B394242F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FD6E2-B664-4B36-8644-1FAB68706588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4A92BE0-1760-41FA-AE43-E415DAD90A2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142254" y="-52176"/>
          <a:ext cx="1565346" cy="1574294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18668" y="24238"/>
        <a:ext cx="1412518" cy="1421466"/>
      </dsp:txXfrm>
    </dsp:sp>
    <dsp:sp modelId="{43434E4B-C4FB-4DAC-9533-71DBE9279538}">
      <dsp:nvSpPr>
        <dsp:cNvPr id="0" name=""/>
        <dsp:cNvSpPr/>
      </dsp:nvSpPr>
      <dsp:spPr>
        <a:xfrm>
          <a:off x="3039240" y="750065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1724713" y="101808"/>
              </a:moveTo>
              <a:arcTo wR="2419125" hR="2419125" stAng="15199111" swAng="25200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53351" y="795181"/>
          <a:ext cx="1590479" cy="1197092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11788" y="853618"/>
        <a:ext cx="1473605" cy="1080218"/>
      </dsp:txXfrm>
    </dsp:sp>
    <dsp:sp modelId="{F93ECD45-54D8-465B-A0C2-914295F3C5BD}">
      <dsp:nvSpPr>
        <dsp:cNvPr id="0" name=""/>
        <dsp:cNvSpPr/>
      </dsp:nvSpPr>
      <dsp:spPr>
        <a:xfrm>
          <a:off x="1775758" y="1053769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4372996" y="992745"/>
              </a:moveTo>
              <a:arcTo wR="2419125" hR="2419125" stAng="19432170" swAng="28969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576898" y="2274503"/>
          <a:ext cx="1590479" cy="1239314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637396" y="2335001"/>
        <a:ext cx="1469483" cy="1118318"/>
      </dsp:txXfrm>
    </dsp:sp>
    <dsp:sp modelId="{DA554C6D-A2BD-4B94-802C-6C55DB9F2BF8}">
      <dsp:nvSpPr>
        <dsp:cNvPr id="0" name=""/>
        <dsp:cNvSpPr/>
      </dsp:nvSpPr>
      <dsp:spPr>
        <a:xfrm>
          <a:off x="1486219" y="665228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4787790" y="2910651"/>
              </a:moveTo>
              <a:arcTo wR="2419125" hR="2419125" stAng="703390" swAng="26984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978800" y="3820567"/>
          <a:ext cx="1590479" cy="1373465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45847" y="3887614"/>
        <a:ext cx="1456385" cy="1239371"/>
      </dsp:txXfrm>
    </dsp:sp>
    <dsp:sp modelId="{2C814299-90FC-466A-8C27-58BBE7C3AD9B}">
      <dsp:nvSpPr>
        <dsp:cNvPr id="0" name=""/>
        <dsp:cNvSpPr/>
      </dsp:nvSpPr>
      <dsp:spPr>
        <a:xfrm>
          <a:off x="2472630" y="255751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2454453" y="4837993"/>
              </a:moveTo>
              <a:arcTo wR="2419125" hR="2419125" stAng="5349795" swAng="220727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29691" y="4632478"/>
          <a:ext cx="1590479" cy="1164182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186522" y="4689309"/>
        <a:ext cx="1476817" cy="1050520"/>
      </dsp:txXfrm>
    </dsp:sp>
    <dsp:sp modelId="{191E1915-7B43-453A-9B3B-8BE365BAB7F0}">
      <dsp:nvSpPr>
        <dsp:cNvPr id="0" name=""/>
        <dsp:cNvSpPr/>
      </dsp:nvSpPr>
      <dsp:spPr>
        <a:xfrm>
          <a:off x="64213" y="312268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3010465" y="4764864"/>
              </a:moveTo>
              <a:arcTo wR="2419125" hR="2419125" stAng="4551063" swAng="24284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261019" y="3817782"/>
          <a:ext cx="1590479" cy="1373465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28066" y="3884829"/>
        <a:ext cx="1456385" cy="1239371"/>
      </dsp:txXfrm>
    </dsp:sp>
    <dsp:sp modelId="{B61698C4-7017-4D89-87F7-56075D701F9E}">
      <dsp:nvSpPr>
        <dsp:cNvPr id="0" name=""/>
        <dsp:cNvSpPr/>
      </dsp:nvSpPr>
      <dsp:spPr>
        <a:xfrm>
          <a:off x="1521462" y="656371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100579" y="3109425"/>
              </a:moveTo>
              <a:arcTo wR="2419125" hR="2419125" stAng="9805210" swAng="23223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679555" y="2253900"/>
          <a:ext cx="1590479" cy="1300586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743044" y="2317389"/>
        <a:ext cx="1463501" cy="1173608"/>
      </dsp:txXfrm>
    </dsp:sp>
    <dsp:sp modelId="{37B34B6A-4DCE-4DE3-951A-2EF6B41DAEEC}">
      <dsp:nvSpPr>
        <dsp:cNvPr id="0" name=""/>
        <dsp:cNvSpPr/>
      </dsp:nvSpPr>
      <dsp:spPr>
        <a:xfrm>
          <a:off x="1100827" y="1243670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490181" y="959213"/>
              </a:moveTo>
              <a:arcTo wR="2419125" hR="2419125" stAng="13027205" swAng="270434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39" y="828561"/>
          <a:ext cx="1589159" cy="1180448"/>
        </a:xfrm>
        <a:prstGeom prst="roundRect">
          <a:avLst/>
        </a:prstGeom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53764" y="886186"/>
        <a:ext cx="1473909" cy="1065198"/>
      </dsp:txXfrm>
    </dsp:sp>
    <dsp:sp modelId="{6B2E63ED-B4B9-4312-8B34-C6298E61E31E}">
      <dsp:nvSpPr>
        <dsp:cNvPr id="0" name=""/>
        <dsp:cNvSpPr/>
      </dsp:nvSpPr>
      <dsp:spPr>
        <a:xfrm>
          <a:off x="103387" y="816335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2738110" y="21122"/>
              </a:moveTo>
              <a:arcTo wR="2419125" hR="2419125" stAng="16654623" swAng="327145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-5" y="89792"/>
          <a:ext cx="8136909" cy="941362"/>
        </a:xfrm>
        <a:prstGeom prst="roundRect">
          <a:avLst/>
        </a:prstGeom>
        <a:solidFill>
          <a:schemeClr val="bg1"/>
        </a:solidFill>
        <a:ln w="142875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49" y="135746"/>
        <a:ext cx="8045001" cy="849454"/>
      </dsp:txXfrm>
    </dsp:sp>
    <dsp:sp modelId="{2A42BF92-E0CA-4C74-94D9-9AE3F4260038}">
      <dsp:nvSpPr>
        <dsp:cNvPr id="0" name=""/>
        <dsp:cNvSpPr/>
      </dsp:nvSpPr>
      <dsp:spPr>
        <a:xfrm rot="7230172">
          <a:off x="711469" y="2791243"/>
          <a:ext cx="40856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5609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93542" y="4551331"/>
          <a:ext cx="2732173" cy="87506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36259" y="4594048"/>
        <a:ext cx="2646739" cy="789629"/>
      </dsp:txXfrm>
    </dsp:sp>
    <dsp:sp modelId="{0999DAA6-78E7-4C62-AD9F-BB89E1F317A5}">
      <dsp:nvSpPr>
        <dsp:cNvPr id="0" name=""/>
        <dsp:cNvSpPr/>
      </dsp:nvSpPr>
      <dsp:spPr>
        <a:xfrm rot="1964308">
          <a:off x="4759345" y="1171364"/>
          <a:ext cx="5185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8518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320481" y="1311572"/>
          <a:ext cx="3537873" cy="109651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374008" y="1365099"/>
        <a:ext cx="3430819" cy="989459"/>
      </dsp:txXfrm>
    </dsp:sp>
    <dsp:sp modelId="{BF1427F8-47F7-429E-8B9A-D7AD3446727D}">
      <dsp:nvSpPr>
        <dsp:cNvPr id="0" name=""/>
        <dsp:cNvSpPr/>
      </dsp:nvSpPr>
      <dsp:spPr>
        <a:xfrm rot="8588391">
          <a:off x="2345077" y="1396242"/>
          <a:ext cx="12172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7234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152974" y="1761330"/>
          <a:ext cx="3270018" cy="101777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02657" y="1811013"/>
        <a:ext cx="3170652" cy="918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565" y="1646402"/>
          <a:ext cx="2344224" cy="2231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300" b="1" kern="1200" dirty="0"/>
        </a:p>
      </dsp:txBody>
      <dsp:txXfrm>
        <a:off x="3523869" y="1973165"/>
        <a:ext cx="1657616" cy="1577754"/>
      </dsp:txXfrm>
    </dsp:sp>
    <dsp:sp modelId="{4731EA70-1FA8-49F5-A6BF-4AE9CB97C303}">
      <dsp:nvSpPr>
        <dsp:cNvPr id="0" name=""/>
        <dsp:cNvSpPr/>
      </dsp:nvSpPr>
      <dsp:spPr>
        <a:xfrm rot="16260366">
          <a:off x="4198599" y="1087768"/>
          <a:ext cx="35886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251484" y="1233767"/>
        <a:ext cx="251208" cy="276531"/>
      </dsp:txXfrm>
    </dsp:sp>
    <dsp:sp modelId="{E2EC1D87-F728-458A-8AB1-7A3D78F9D25E}">
      <dsp:nvSpPr>
        <dsp:cNvPr id="0" name=""/>
        <dsp:cNvSpPr/>
      </dsp:nvSpPr>
      <dsp:spPr>
        <a:xfrm>
          <a:off x="3918046" y="20744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057006" y="159704"/>
        <a:ext cx="670961" cy="670961"/>
      </dsp:txXfrm>
    </dsp:sp>
    <dsp:sp modelId="{A0E222DD-64BD-4A89-BBB9-2B80D8318D4A}">
      <dsp:nvSpPr>
        <dsp:cNvPr id="0" name=""/>
        <dsp:cNvSpPr/>
      </dsp:nvSpPr>
      <dsp:spPr>
        <a:xfrm rot="18153216">
          <a:off x="4958632" y="1303888"/>
          <a:ext cx="3556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983270" y="1441025"/>
        <a:ext cx="248920" cy="276531"/>
      </dsp:txXfrm>
    </dsp:sp>
    <dsp:sp modelId="{73BC26A8-8D0F-45E6-9E3B-37EADD227262}">
      <dsp:nvSpPr>
        <dsp:cNvPr id="0" name=""/>
        <dsp:cNvSpPr/>
      </dsp:nvSpPr>
      <dsp:spPr>
        <a:xfrm>
          <a:off x="5103212" y="368740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242172" y="507700"/>
        <a:ext cx="670961" cy="670961"/>
      </dsp:txXfrm>
    </dsp:sp>
    <dsp:sp modelId="{06F93DE9-E67A-4CE1-BC6B-5C458B1137B0}">
      <dsp:nvSpPr>
        <dsp:cNvPr id="0" name=""/>
        <dsp:cNvSpPr/>
      </dsp:nvSpPr>
      <dsp:spPr>
        <a:xfrm rot="20049049">
          <a:off x="5504399" y="1893397"/>
          <a:ext cx="33115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09369" y="2007232"/>
        <a:ext cx="231809" cy="276531"/>
      </dsp:txXfrm>
    </dsp:sp>
    <dsp:sp modelId="{D8B200F5-4D07-49B2-A587-C2FE6CEC49F8}">
      <dsp:nvSpPr>
        <dsp:cNvPr id="0" name=""/>
        <dsp:cNvSpPr/>
      </dsp:nvSpPr>
      <dsp:spPr>
        <a:xfrm>
          <a:off x="5912095" y="1302242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051055" y="1441202"/>
        <a:ext cx="670961" cy="670961"/>
      </dsp:txXfrm>
    </dsp:sp>
    <dsp:sp modelId="{E7EAB10C-E176-4610-B2C6-BE8F83AD0F9B}">
      <dsp:nvSpPr>
        <dsp:cNvPr id="0" name=""/>
        <dsp:cNvSpPr/>
      </dsp:nvSpPr>
      <dsp:spPr>
        <a:xfrm rot="367729">
          <a:off x="5642631" y="2686516"/>
          <a:ext cx="30553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642893" y="2773800"/>
        <a:ext cx="213877" cy="276531"/>
      </dsp:txXfrm>
    </dsp:sp>
    <dsp:sp modelId="{FFE63D16-C443-42C8-BB30-4CA61876A647}">
      <dsp:nvSpPr>
        <dsp:cNvPr id="0" name=""/>
        <dsp:cNvSpPr/>
      </dsp:nvSpPr>
      <dsp:spPr>
        <a:xfrm>
          <a:off x="6087883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226843" y="2663829"/>
        <a:ext cx="670961" cy="670961"/>
      </dsp:txXfrm>
    </dsp:sp>
    <dsp:sp modelId="{C481485E-E38C-4518-A609-8D1D62CF917B}">
      <dsp:nvSpPr>
        <dsp:cNvPr id="0" name=""/>
        <dsp:cNvSpPr/>
      </dsp:nvSpPr>
      <dsp:spPr>
        <a:xfrm rot="2324061">
          <a:off x="5311452" y="3417885"/>
          <a:ext cx="29226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321094" y="3482631"/>
        <a:ext cx="204584" cy="276531"/>
      </dsp:txXfrm>
    </dsp:sp>
    <dsp:sp modelId="{0A6C1809-69AA-4BA6-8257-5A11C3557B45}">
      <dsp:nvSpPr>
        <dsp:cNvPr id="0" name=""/>
        <dsp:cNvSpPr/>
      </dsp:nvSpPr>
      <dsp:spPr>
        <a:xfrm>
          <a:off x="5574762" y="3648446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713722" y="3787406"/>
        <a:ext cx="670961" cy="670961"/>
      </dsp:txXfrm>
    </dsp:sp>
    <dsp:sp modelId="{FA950D33-9BD9-4D37-A533-789F5554AFB5}">
      <dsp:nvSpPr>
        <dsp:cNvPr id="0" name=""/>
        <dsp:cNvSpPr/>
      </dsp:nvSpPr>
      <dsp:spPr>
        <a:xfrm rot="4322663">
          <a:off x="4636093" y="3845626"/>
          <a:ext cx="28482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65646" y="3897160"/>
        <a:ext cx="199378" cy="276531"/>
      </dsp:txXfrm>
    </dsp:sp>
    <dsp:sp modelId="{EB1C3899-7B42-47CD-912B-DD035472498D}">
      <dsp:nvSpPr>
        <dsp:cNvPr id="0" name=""/>
        <dsp:cNvSpPr/>
      </dsp:nvSpPr>
      <dsp:spPr>
        <a:xfrm>
          <a:off x="4535646" y="4316245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74606" y="4455205"/>
        <a:ext cx="670961" cy="670961"/>
      </dsp:txXfrm>
    </dsp:sp>
    <dsp:sp modelId="{2F5553CB-2478-4421-B002-5FA728364A78}">
      <dsp:nvSpPr>
        <dsp:cNvPr id="0" name=""/>
        <dsp:cNvSpPr/>
      </dsp:nvSpPr>
      <dsp:spPr>
        <a:xfrm rot="6353869">
          <a:off x="3840988" y="3848728"/>
          <a:ext cx="2731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893174" y="3901507"/>
        <a:ext cx="191170" cy="276531"/>
      </dsp:txXfrm>
    </dsp:sp>
    <dsp:sp modelId="{FED909B6-8F19-4D98-AAC2-EBEEF4830C2B}">
      <dsp:nvSpPr>
        <dsp:cNvPr id="0" name=""/>
        <dsp:cNvSpPr/>
      </dsp:nvSpPr>
      <dsp:spPr>
        <a:xfrm>
          <a:off x="3300447" y="4316245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439407" y="4455205"/>
        <a:ext cx="670961" cy="670961"/>
      </dsp:txXfrm>
    </dsp:sp>
    <dsp:sp modelId="{A0B7EB92-DF16-476D-BB87-6C0D26E26F61}">
      <dsp:nvSpPr>
        <dsp:cNvPr id="0" name=""/>
        <dsp:cNvSpPr/>
      </dsp:nvSpPr>
      <dsp:spPr>
        <a:xfrm rot="8394893">
          <a:off x="3162141" y="3424033"/>
          <a:ext cx="26035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31074" y="3491062"/>
        <a:ext cx="182251" cy="276531"/>
      </dsp:txXfrm>
    </dsp:sp>
    <dsp:sp modelId="{69EA0517-EDCB-4CEB-899F-D56DCF7B4404}">
      <dsp:nvSpPr>
        <dsp:cNvPr id="0" name=""/>
        <dsp:cNvSpPr/>
      </dsp:nvSpPr>
      <dsp:spPr>
        <a:xfrm>
          <a:off x="2261331" y="3648446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400291" y="3787406"/>
        <a:ext cx="670961" cy="670961"/>
      </dsp:txXfrm>
    </dsp:sp>
    <dsp:sp modelId="{7A035AEB-3A20-4DC3-9A60-032AB2743B03}">
      <dsp:nvSpPr>
        <dsp:cNvPr id="0" name=""/>
        <dsp:cNvSpPr/>
      </dsp:nvSpPr>
      <dsp:spPr>
        <a:xfrm rot="10418636">
          <a:off x="2816949" y="2687985"/>
          <a:ext cx="26361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895791" y="2775784"/>
        <a:ext cx="184533" cy="276531"/>
      </dsp:txXfrm>
    </dsp:sp>
    <dsp:sp modelId="{83F11675-07D9-406F-853D-13FD28BBB805}">
      <dsp:nvSpPr>
        <dsp:cNvPr id="0" name=""/>
        <dsp:cNvSpPr/>
      </dsp:nvSpPr>
      <dsp:spPr>
        <a:xfrm>
          <a:off x="1748210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887170" y="2663829"/>
        <a:ext cx="670961" cy="670961"/>
      </dsp:txXfrm>
    </dsp:sp>
    <dsp:sp modelId="{DF27FC25-052B-426A-9E06-117E992234F6}">
      <dsp:nvSpPr>
        <dsp:cNvPr id="0" name=""/>
        <dsp:cNvSpPr/>
      </dsp:nvSpPr>
      <dsp:spPr>
        <a:xfrm rot="12405480">
          <a:off x="2930059" y="1888341"/>
          <a:ext cx="293721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13457" y="2000354"/>
        <a:ext cx="205605" cy="276531"/>
      </dsp:txXfrm>
    </dsp:sp>
    <dsp:sp modelId="{EDA34655-9131-4731-957F-5382F53A0660}">
      <dsp:nvSpPr>
        <dsp:cNvPr id="0" name=""/>
        <dsp:cNvSpPr/>
      </dsp:nvSpPr>
      <dsp:spPr>
        <a:xfrm>
          <a:off x="1923997" y="1302242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062957" y="1441202"/>
        <a:ext cx="670961" cy="670961"/>
      </dsp:txXfrm>
    </dsp:sp>
    <dsp:sp modelId="{553B84E4-4A31-43DB-B3BF-8E8EF2B79F2D}">
      <dsp:nvSpPr>
        <dsp:cNvPr id="0" name=""/>
        <dsp:cNvSpPr/>
      </dsp:nvSpPr>
      <dsp:spPr>
        <a:xfrm rot="14350038">
          <a:off x="3449829" y="1298974"/>
          <a:ext cx="33420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25653" y="1434196"/>
        <a:ext cx="233944" cy="276531"/>
      </dsp:txXfrm>
    </dsp:sp>
    <dsp:sp modelId="{E0AC84DD-2093-416F-85DE-E547FE520660}">
      <dsp:nvSpPr>
        <dsp:cNvPr id="0" name=""/>
        <dsp:cNvSpPr/>
      </dsp:nvSpPr>
      <dsp:spPr>
        <a:xfrm>
          <a:off x="2732881" y="368740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871841" y="507700"/>
        <a:ext cx="670961" cy="670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0.2521</cdr:x>
      <cdr:y>0.17073</cdr:y>
    </cdr:from>
    <cdr:to>
      <cdr:x>0.27046</cdr:x>
      <cdr:y>0.21951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60240" y="504056"/>
          <a:ext cx="157326" cy="14401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0.42857</cdr:x>
      <cdr:y>0.19512</cdr:y>
    </cdr:from>
    <cdr:to>
      <cdr:x>0.44692</cdr:x>
      <cdr:y>0.24389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72408" y="576064"/>
          <a:ext cx="157240" cy="1439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0.60504</cdr:x>
      <cdr:y>0.19512</cdr:y>
    </cdr:from>
    <cdr:to>
      <cdr:x>0.62339</cdr:x>
      <cdr:y>0.24389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184576" y="576064"/>
          <a:ext cx="157240" cy="1439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0.27046</cdr:x>
      <cdr:y>0.19512</cdr:y>
    </cdr:from>
    <cdr:to>
      <cdr:x>0.42857</cdr:x>
      <cdr:y>0.21951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>
          <a:off x="2317566" y="576064"/>
          <a:ext cx="1354842" cy="71993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0.44692</cdr:x>
      <cdr:y>0.21951</cdr:y>
    </cdr:from>
    <cdr:to>
      <cdr:x>0.60504</cdr:x>
      <cdr:y>0.21951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3829648" y="648057"/>
          <a:ext cx="1354928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0.21849</cdr:x>
      <cdr:y>0.07317</cdr:y>
    </cdr:from>
    <cdr:to>
      <cdr:x>0.30822</cdr:x>
      <cdr:y>0.16066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72208" y="216024"/>
          <a:ext cx="768892" cy="2582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8 531,5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0.39496</cdr:x>
      <cdr:y>0.09756</cdr:y>
    </cdr:from>
    <cdr:to>
      <cdr:x>0.48043</cdr:x>
      <cdr:y>0.18505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384376" y="288032"/>
          <a:ext cx="732389" cy="2582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8 152,8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0.57983</cdr:x>
      <cdr:y>0.09756</cdr:y>
    </cdr:from>
    <cdr:to>
      <cdr:x>0.6653</cdr:x>
      <cdr:y>0.18505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968552" y="288032"/>
          <a:ext cx="732389" cy="2582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8 113,2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0.27629</cdr:x>
      <cdr:y>0.15825</cdr:y>
    </cdr:from>
    <cdr:to>
      <cdr:x>0.52083</cdr:x>
      <cdr:y>0.45739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>
          <a:off x="1432445" y="568578"/>
          <a:ext cx="1267840" cy="1074783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0.47222</cdr:x>
      <cdr:y>0.03264</cdr:y>
    </cdr:from>
    <cdr:to>
      <cdr:x>0.56943</cdr:x>
      <cdr:y>0.11831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2448272" y="117290"/>
          <a:ext cx="503993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 Narrow" panose="020B0606020202030204" pitchFamily="34" charset="0"/>
            </a:rPr>
            <a:t>63,2</a:t>
          </a:r>
          <a:endParaRPr lang="ru-RU" sz="14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0.21528</cdr:x>
      <cdr:y>0.34456</cdr:y>
    </cdr:from>
    <cdr:to>
      <cdr:x>0.31249</cdr:x>
      <cdr:y>0.43023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1116155" y="1237960"/>
          <a:ext cx="503993" cy="3078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 Narrow" panose="020B0606020202030204" pitchFamily="34" charset="0"/>
            </a:rPr>
            <a:t>34,8</a:t>
          </a:r>
        </a:p>
      </cdr:txBody>
    </cdr:sp>
  </cdr:relSizeAnchor>
  <cdr:relSizeAnchor xmlns:cdr="http://schemas.openxmlformats.org/drawingml/2006/chartDrawing">
    <cdr:from>
      <cdr:x>0.69444</cdr:x>
      <cdr:y>0.12436</cdr:y>
    </cdr:from>
    <cdr:to>
      <cdr:x>0.70904</cdr:x>
      <cdr:y>0.14387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432048"/>
          <a:ext cx="75695" cy="677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0.47774</cdr:x>
      <cdr:y>0.59434</cdr:y>
    </cdr:from>
    <cdr:to>
      <cdr:x>0.66293</cdr:x>
      <cdr:y>0.59434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3827261" y="3285435"/>
          <a:ext cx="1483584" cy="0"/>
        </a:xfrm>
        <a:prstGeom xmlns:a="http://schemas.openxmlformats.org/drawingml/2006/main" prst="line">
          <a:avLst/>
        </a:prstGeom>
        <a:ln xmlns:a="http://schemas.openxmlformats.org/drawingml/2006/main" w="76200" cmpd="dbl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0.84738</cdr:x>
      <cdr:y>0.15783</cdr:y>
    </cdr:from>
    <cdr:to>
      <cdr:x>0.87832</cdr:x>
      <cdr:y>0.22167</cdr:y>
    </cdr:to>
    <cdr:sp macro="" textlink="">
      <cdr:nvSpPr>
        <cdr:cNvPr id="8" name="Равнобедренный треугольник 7"/>
        <cdr:cNvSpPr/>
      </cdr:nvSpPr>
      <cdr:spPr>
        <a:xfrm xmlns:a="http://schemas.openxmlformats.org/drawingml/2006/main">
          <a:off x="7078105" y="872457"/>
          <a:ext cx="258440" cy="352896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0.24806</cdr:x>
      <cdr:y>0.5917</cdr:y>
    </cdr:from>
    <cdr:to>
      <cdr:x>0.4516</cdr:x>
      <cdr:y>0.5917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1987253" y="3270837"/>
          <a:ext cx="1630589" cy="0"/>
        </a:xfrm>
        <a:prstGeom xmlns:a="http://schemas.openxmlformats.org/drawingml/2006/main" prst="line">
          <a:avLst/>
        </a:prstGeom>
        <a:ln xmlns:a="http://schemas.openxmlformats.org/drawingml/2006/main" w="76200" cmpd="dbl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0.14286</cdr:x>
      <cdr:y>0.6742</cdr:y>
    </cdr:from>
    <cdr:to>
      <cdr:x>0.19048</cdr:x>
      <cdr:y>0.71479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864096" y="2222427"/>
          <a:ext cx="288032" cy="13379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0.14286</cdr:x>
      <cdr:y>0.61858</cdr:y>
    </cdr:from>
    <cdr:to>
      <cdr:x>0.14286</cdr:x>
      <cdr:y>0.6742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864096" y="2039070"/>
          <a:ext cx="0" cy="18335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0.26608</cdr:x>
      <cdr:y>0.21513</cdr:y>
    </cdr:from>
    <cdr:to>
      <cdr:x>0.28444</cdr:x>
      <cdr:y>0.26391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88232" y="635132"/>
          <a:ext cx="144089" cy="1440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0.44959</cdr:x>
      <cdr:y>0.19074</cdr:y>
    </cdr:from>
    <cdr:to>
      <cdr:x>0.46794</cdr:x>
      <cdr:y>0.23951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528392" y="563124"/>
          <a:ext cx="144011" cy="1439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0.64227</cdr:x>
      <cdr:y>0.21513</cdr:y>
    </cdr:from>
    <cdr:to>
      <cdr:x>0.66062</cdr:x>
      <cdr:y>0.2639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040560" y="635132"/>
          <a:ext cx="144015" cy="14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0.28444</cdr:x>
      <cdr:y>0.21512</cdr:y>
    </cdr:from>
    <cdr:to>
      <cdr:x>0.44959</cdr:x>
      <cdr:y>0.23952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232321" y="635117"/>
          <a:ext cx="1296071" cy="72022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0.46794</cdr:x>
      <cdr:y>0.21512</cdr:y>
    </cdr:from>
    <cdr:to>
      <cdr:x>0.64227</cdr:x>
      <cdr:y>0.23952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3672403" y="635117"/>
          <a:ext cx="1368132" cy="7201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0.23856</cdr:x>
      <cdr:y>0.11757</cdr:y>
    </cdr:from>
    <cdr:to>
      <cdr:x>0.32829</cdr:x>
      <cdr:y>0.20506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72208" y="347100"/>
          <a:ext cx="704201" cy="2583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8 451,8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0.41983</cdr:x>
      <cdr:y>0.09318</cdr:y>
    </cdr:from>
    <cdr:to>
      <cdr:x>0.5053</cdr:x>
      <cdr:y>0.18067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294844" y="275092"/>
          <a:ext cx="670768" cy="2582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8 518,5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0.61475</cdr:x>
      <cdr:y>0.11757</cdr:y>
    </cdr:from>
    <cdr:to>
      <cdr:x>0.70022</cdr:x>
      <cdr:y>0.20506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824536" y="347100"/>
          <a:ext cx="670769" cy="2582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8 295,2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0.68919</cdr:x>
      <cdr:y>0.05581</cdr:y>
    </cdr:from>
    <cdr:to>
      <cdr:x>0.70473</cdr:x>
      <cdr:y>0.07531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672412" y="195736"/>
          <a:ext cx="82800" cy="684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0.27221</cdr:x>
      <cdr:y>0.1875</cdr:y>
    </cdr:from>
    <cdr:to>
      <cdr:x>0.28681</cdr:x>
      <cdr:y>0.20701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512168" y="648072"/>
          <a:ext cx="81106" cy="6743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0.50553</cdr:x>
      <cdr:y>0.14583</cdr:y>
    </cdr:from>
    <cdr:to>
      <cdr:x>0.52012</cdr:x>
      <cdr:y>0.16534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808312" y="504056"/>
          <a:ext cx="81051" cy="6743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0.28681</cdr:x>
      <cdr:y>0.16249</cdr:y>
    </cdr:from>
    <cdr:to>
      <cdr:x>0.50766</cdr:x>
      <cdr:y>0.19726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1593274" y="561615"/>
          <a:ext cx="1226908" cy="12017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0.2074</cdr:x>
      <cdr:y>0.08333</cdr:y>
    </cdr:from>
    <cdr:to>
      <cdr:x>0.33031</cdr:x>
      <cdr:y>0.16348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8" y="288032"/>
          <a:ext cx="682791" cy="2770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lvl="0" algn="ctr"/>
          <a:r>
            <a:rPr lang="ru-RU" sz="1200" b="1" dirty="0">
              <a:solidFill>
                <a:prstClr val="black"/>
              </a:solidFill>
              <a:latin typeface="Arial Narrow" panose="020B0606020202030204" pitchFamily="34" charset="0"/>
            </a:rPr>
            <a:t>1 033,1</a:t>
          </a:r>
        </a:p>
      </cdr:txBody>
    </cdr:sp>
  </cdr:relSizeAnchor>
  <cdr:relSizeAnchor xmlns:cdr="http://schemas.openxmlformats.org/drawingml/2006/chartDrawing">
    <cdr:from>
      <cdr:x>0.45368</cdr:x>
      <cdr:y>0.0625</cdr:y>
    </cdr:from>
    <cdr:to>
      <cdr:x>0.57659</cdr:x>
      <cdr:y>0.14264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520280" y="216024"/>
          <a:ext cx="682791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1 072,7</a:t>
          </a:r>
        </a:p>
      </cdr:txBody>
    </cdr:sp>
  </cdr:relSizeAnchor>
  <cdr:relSizeAnchor xmlns:cdr="http://schemas.openxmlformats.org/drawingml/2006/chartDrawing">
    <cdr:from>
      <cdr:x>0.69996</cdr:x>
      <cdr:y>0.10417</cdr:y>
    </cdr:from>
    <cdr:to>
      <cdr:x>0.7137</cdr:x>
      <cdr:y>0.125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888432" y="360040"/>
          <a:ext cx="76335" cy="71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0.69663</cdr:x>
      <cdr:y>0.16727</cdr:y>
    </cdr:from>
    <cdr:to>
      <cdr:x>0.71493</cdr:x>
      <cdr:y>0.20532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464501" y="586647"/>
          <a:ext cx="117279" cy="133432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0.28064</cdr:x>
      <cdr:y>0.18672</cdr:y>
    </cdr:from>
    <cdr:to>
      <cdr:x>0.51192</cdr:x>
      <cdr:y>0.20175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1475182" y="662107"/>
          <a:ext cx="1215753" cy="5329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0.50685</cdr:x>
      <cdr:y>0.20306</cdr:y>
    </cdr:from>
    <cdr:to>
      <cdr:x>0.52055</cdr:x>
      <cdr:y>0.21595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664299" y="720063"/>
          <a:ext cx="72005" cy="4571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0.21918</cdr:x>
      <cdr:y>0.08014</cdr:y>
    </cdr:from>
    <cdr:to>
      <cdr:x>0.33561</cdr:x>
      <cdr:y>0.15826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8" y="284185"/>
          <a:ext cx="612024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5 169,9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0.45205</cdr:x>
      <cdr:y>0.08014</cdr:y>
    </cdr:from>
    <cdr:to>
      <cdr:x>0.56847</cdr:x>
      <cdr:y>0.15826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64" y="284185"/>
          <a:ext cx="611972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5 064,1</a:t>
          </a:r>
        </a:p>
      </cdr:txBody>
    </cdr:sp>
  </cdr:relSizeAnchor>
  <cdr:relSizeAnchor xmlns:cdr="http://schemas.openxmlformats.org/drawingml/2006/chartDrawing">
    <cdr:from>
      <cdr:x>0.68493</cdr:x>
      <cdr:y>0.10651</cdr:y>
    </cdr:from>
    <cdr:to>
      <cdr:x>0.69953</cdr:x>
      <cdr:y>0.12602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377707"/>
          <a:ext cx="76746" cy="6918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0.27778</cdr:x>
      <cdr:y>0.22642</cdr:y>
    </cdr:from>
    <cdr:to>
      <cdr:x>0.29129</cdr:x>
      <cdr:y>0.24603</cdr:y>
    </cdr:to>
    <cdr:sp macro="" textlink="">
      <cdr:nvSpPr>
        <cdr:cNvPr id="4" name="Овал 3"/>
        <cdr:cNvSpPr/>
      </cdr:nvSpPr>
      <cdr:spPr>
        <a:xfrm xmlns:a="http://schemas.openxmlformats.org/drawingml/2006/main" flipV="1">
          <a:off x="1440159" y="864096"/>
          <a:ext cx="70043" cy="7484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0.51389</cdr:x>
      <cdr:y>0.18868</cdr:y>
    </cdr:from>
    <cdr:to>
      <cdr:x>0.52778</cdr:x>
      <cdr:y>0.20755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664296" y="720079"/>
          <a:ext cx="72007" cy="7200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0.29129</cdr:x>
      <cdr:y>0.19812</cdr:y>
    </cdr:from>
    <cdr:to>
      <cdr:x>0.51389</cdr:x>
      <cdr:y>0.23623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510215" y="756091"/>
          <a:ext cx="1154087" cy="14544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0.23611</cdr:x>
      <cdr:y>0.15094</cdr:y>
    </cdr:from>
    <cdr:to>
      <cdr:x>0.33069</cdr:x>
      <cdr:y>0.22151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224135" y="576064"/>
          <a:ext cx="490357" cy="2693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235,7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0.47222</cdr:x>
      <cdr:y>0.11321</cdr:y>
    </cdr:from>
    <cdr:to>
      <cdr:x>0.56681</cdr:x>
      <cdr:y>0.18378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448271" y="432048"/>
          <a:ext cx="490410" cy="2693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253,8</a:t>
          </a:r>
        </a:p>
      </cdr:txBody>
    </cdr:sp>
  </cdr:relSizeAnchor>
  <cdr:relSizeAnchor xmlns:cdr="http://schemas.openxmlformats.org/drawingml/2006/chartDrawing">
    <cdr:from>
      <cdr:x>0.71622</cdr:x>
      <cdr:y>0.19608</cdr:y>
    </cdr:from>
    <cdr:to>
      <cdr:x>0.73082</cdr:x>
      <cdr:y>0.21559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816424" y="720080"/>
          <a:ext cx="77798" cy="7164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0.27778</cdr:x>
      <cdr:y>0.20727</cdr:y>
    </cdr:from>
    <cdr:to>
      <cdr:x>0.29167</cdr:x>
      <cdr:y>0.228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440160" y="72008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0.14509</cdr:y>
    </cdr:from>
    <cdr:to>
      <cdr:x>0.51438</cdr:x>
      <cdr:y>0.16499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92288" y="504056"/>
          <a:ext cx="74554" cy="6913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0.28964</cdr:x>
      <cdr:y>0.16208</cdr:y>
    </cdr:from>
    <cdr:to>
      <cdr:x>0.50211</cdr:x>
      <cdr:y>0.21031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7"/>
          <a:endCxn xmlns:a="http://schemas.openxmlformats.org/drawingml/2006/main" id="5" idx="1"/>
        </cdr:cNvCxnSpPr>
      </cdr:nvCxnSpPr>
      <cdr:spPr>
        <a:xfrm xmlns:a="http://schemas.openxmlformats.org/drawingml/2006/main" flipV="1">
          <a:off x="1501639" y="563060"/>
          <a:ext cx="1101567" cy="16755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0.22222</cdr:x>
      <cdr:y>0.10364</cdr:y>
    </cdr:from>
    <cdr:to>
      <cdr:x>0.3181</cdr:x>
      <cdr:y>0.18116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8" y="360040"/>
          <a:ext cx="497097" cy="2693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333,0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0.47222</cdr:x>
      <cdr:y>0.05451</cdr:y>
    </cdr:from>
    <cdr:to>
      <cdr:x>0.5681</cdr:x>
      <cdr:y>0.13203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448260" y="189373"/>
          <a:ext cx="497097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366,2</a:t>
          </a:r>
        </a:p>
      </cdr:txBody>
    </cdr:sp>
  </cdr:relSizeAnchor>
  <cdr:relSizeAnchor xmlns:cdr="http://schemas.openxmlformats.org/drawingml/2006/chartDrawing">
    <cdr:from>
      <cdr:x>0.69444</cdr:x>
      <cdr:y>0.06218</cdr:y>
    </cdr:from>
    <cdr:to>
      <cdr:x>0.70904</cdr:x>
      <cdr:y>0.08169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216024"/>
          <a:ext cx="75696" cy="6777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2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7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5372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9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568325"/>
            <a:ext cx="5346700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6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12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568325"/>
            <a:ext cx="5346700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6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4198413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22CA7-5530-4CC7-9DC0-825E7B51B77C}" type="slidenum">
              <a:rPr lang="ru-RU" altLang="ru-RU">
                <a:solidFill>
                  <a:prstClr val="black"/>
                </a:solidFill>
              </a:rPr>
              <a:pPr/>
              <a:t>24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3ED7E39E-9636-49A2-87E7-C376B9B120BC}" type="slidenum">
              <a:rPr lang="ru-RU" altLang="ru-RU" sz="1200">
                <a:solidFill>
                  <a:prstClr val="black"/>
                </a:solidFill>
              </a:rPr>
              <a:pPr algn="r"/>
              <a:t>24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55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3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9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8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F94D-2EF3-4394-8E3F-64F95E2E9391}" type="datetime1">
              <a:rPr lang="ru-RU" smtClean="0"/>
              <a:t>18.05.2016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6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3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8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5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61117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1465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44315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23539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3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2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4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2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5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F94D-2EF3-4394-8E3F-64F95E2E93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8485"/>
      </p:ext>
    </p:extLst>
  </p:cSld>
  <p:clrMapOvr>
    <a:masterClrMapping/>
  </p:clrMapOvr>
  <p:transition spd="med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7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4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7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4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4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0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8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0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9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6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5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7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0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chart" Target="../charts/chart5.xml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Layout" Target="../diagrams/layout4.xml"/><Relationship Id="rId7" Type="http://schemas.openxmlformats.org/officeDocument/2006/relationships/chart" Target="../charts/chart9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diagramLayout" Target="../diagrams/layout5.xml"/><Relationship Id="rId7" Type="http://schemas.openxmlformats.org/officeDocument/2006/relationships/chart" Target="../charts/chart1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chart" Target="../charts/chart15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5" Type="http://schemas.openxmlformats.org/officeDocument/2006/relationships/chart" Target="../charts/chart27.xml"/><Relationship Id="rId4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44.xml"/><Relationship Id="rId6" Type="http://schemas.microsoft.com/office/2007/relationships/diagramDrawing" Target="../diagrams/drawing3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emf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</a:bodyPr>
          <a:lstStyle/>
          <a:p>
            <a:r>
              <a:rPr lang="ru-RU" sz="26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6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6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628800"/>
            <a:ext cx="2520000" cy="4104456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628800"/>
            <a:ext cx="2718556" cy="4104456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628800"/>
            <a:ext cx="2520000" cy="4104456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355430"/>
            <a:ext cx="2268000" cy="3233810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рганов местного </a:t>
            </a:r>
            <a:r>
              <a:rPr lang="ru-RU" sz="1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самоуправления</a:t>
            </a:r>
            <a:endParaRPr lang="ru-RU" sz="1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2533782"/>
            <a:ext cx="2259024" cy="30554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227916" y="2502988"/>
            <a:ext cx="2520548" cy="3086252"/>
            <a:chOff x="4434766" y="1188957"/>
            <a:chExt cx="1627712" cy="126545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188957"/>
              <a:ext cx="1627712" cy="1258300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7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7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/>
              <a:r>
                <a:rPr lang="ru-RU" sz="17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7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с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нормандским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словом "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  <a:r>
              <a:rPr lang="en-US" sz="15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500" dirty="0">
                <a:solidFill>
                  <a:prstClr val="black"/>
                </a:solidFill>
                <a:latin typeface="Arial Narrow" panose="020B0606020202030204" pitchFamily="34" charset="0"/>
              </a:rPr>
              <a:t>g</a:t>
            </a:r>
            <a:r>
              <a:rPr lang="en-US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ett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т.е. кожаный мешок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5862704"/>
            <a:ext cx="8208909" cy="792088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12068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НАЛОГОВЫХ </a:t>
            </a:r>
            <a:r>
              <a:rPr lang="ru-RU" sz="20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доходОВ БЮДЖЕТА ГОРОДА 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605575"/>
              </p:ext>
            </p:extLst>
          </p:nvPr>
        </p:nvGraphicFramePr>
        <p:xfrm>
          <a:off x="323528" y="890718"/>
          <a:ext cx="8640960" cy="556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740352" y="620688"/>
            <a:ext cx="1152128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12068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доходОВ БЮДЖЕТА ГОРОДА 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26592"/>
              </p:ext>
            </p:extLst>
          </p:nvPr>
        </p:nvGraphicFramePr>
        <p:xfrm>
          <a:off x="179512" y="890718"/>
          <a:ext cx="8784976" cy="556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84368" y="620688"/>
            <a:ext cx="1259632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706766" y="4149080"/>
            <a:ext cx="1331913" cy="2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2492375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740125"/>
              </p:ext>
            </p:extLst>
          </p:nvPr>
        </p:nvGraphicFramePr>
        <p:xfrm>
          <a:off x="200177" y="4437112"/>
          <a:ext cx="8838505" cy="2100133"/>
        </p:xfrm>
        <a:graphic>
          <a:graphicData uri="http://schemas.openxmlformats.org/drawingml/2006/table">
            <a:tbl>
              <a:tblPr/>
              <a:tblGrid>
                <a:gridCol w="3534381"/>
                <a:gridCol w="287707"/>
                <a:gridCol w="935048"/>
                <a:gridCol w="1150829"/>
                <a:gridCol w="935048"/>
                <a:gridCol w="730529"/>
                <a:gridCol w="1264963"/>
              </a:tblGrid>
              <a:tr h="6233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2014 года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2015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2015 года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2014 году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84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2 976 582,3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3 063 483,7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3 063 476,5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+ 86 894,2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791 737,7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697 334,0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519 287,4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74,5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- 272 450,3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84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44 039,0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44 453,2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44 453,2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+ 414,2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0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+ 13,7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84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Возврат целевых остатков межбюджетных трансфертов в областной бюджет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- 15 429,6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- 1 578,4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6876256" y="1519312"/>
            <a:ext cx="1874394" cy="15080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2015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3 625 652,4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116632"/>
            <a:ext cx="8838505" cy="520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 МЕЖБЮДЖЕТНЫХ  ТРАНСФЕРТОВ  ГОРОДА  в 2015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920086"/>
              </p:ext>
            </p:extLst>
          </p:nvPr>
        </p:nvGraphicFramePr>
        <p:xfrm>
          <a:off x="323528" y="636661"/>
          <a:ext cx="6048672" cy="329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9288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52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50405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РАСХОДОВ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777522"/>
              </p:ext>
            </p:extLst>
          </p:nvPr>
        </p:nvGraphicFramePr>
        <p:xfrm>
          <a:off x="611560" y="797742"/>
          <a:ext cx="7848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79346120"/>
              </p:ext>
            </p:extLst>
          </p:nvPr>
        </p:nvGraphicFramePr>
        <p:xfrm>
          <a:off x="1619672" y="3933056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559788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6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288032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2015 году 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13143800"/>
              </p:ext>
            </p:extLst>
          </p:nvPr>
        </p:nvGraphicFramePr>
        <p:xfrm>
          <a:off x="1091649" y="528951"/>
          <a:ext cx="6480000" cy="270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83362"/>
              </p:ext>
            </p:extLst>
          </p:nvPr>
        </p:nvGraphicFramePr>
        <p:xfrm>
          <a:off x="539552" y="3501009"/>
          <a:ext cx="8064897" cy="302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2"/>
                <a:gridCol w="357831"/>
                <a:gridCol w="902645"/>
                <a:gridCol w="1296872"/>
                <a:gridCol w="896100"/>
                <a:gridCol w="1059026"/>
                <a:gridCol w="1140491"/>
              </a:tblGrid>
              <a:tr h="7842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Рз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2014 года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на 2015 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2015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года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2014 году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7277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01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849,4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811,5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809,4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99,7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- 40,0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77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04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699,9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748,0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545,5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72,9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- 154,4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307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05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1 033,1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1 078,6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1 072,8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99,5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+ 39,7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77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07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5 169,9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5 067,1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5 064,1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99,9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- 105,8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7277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08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235,7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253,8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253,8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+ 18,1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77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333,0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376,1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366,2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97,4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+ 33,2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7277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34,8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63,3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63,3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+ 28,5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77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Другие расходы (03, 06,13)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96,0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120,1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120,1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+ 24,1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3201940"/>
            <a:ext cx="88924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836712"/>
            <a:ext cx="149046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Всего расходов за 2015 год –</a:t>
            </a:r>
          </a:p>
          <a:p>
            <a:pPr algn="ctr"/>
            <a:r>
              <a:rPr 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8 295,2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252520" cy="504057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Общегосударственные РАСХОДы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бюджета города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</a:rPr>
              <a:t>2015 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42563569"/>
              </p:ext>
            </p:extLst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28384" y="476673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915808"/>
              </p:ext>
            </p:extLst>
          </p:nvPr>
        </p:nvGraphicFramePr>
        <p:xfrm>
          <a:off x="323528" y="4221088"/>
          <a:ext cx="8496946" cy="23271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46590"/>
                <a:gridCol w="1241842"/>
                <a:gridCol w="1126160"/>
                <a:gridCol w="1184000"/>
                <a:gridCol w="1114354"/>
                <a:gridCol w="1184000"/>
              </a:tblGrid>
              <a:tr h="864096">
                <a:tc>
                  <a:txBody>
                    <a:bodyPr/>
                    <a:lstStyle/>
                    <a:p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«Общегосударственные расходы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2015 год,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2014 году,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42809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Функционирование органов местного самоуправления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541,4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42809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Выполнение функций муниципальными казенными учреждениями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37728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общегосударственные вопросы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- 53,9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5685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849,4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811,5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809,4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- 40,0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89499268"/>
              </p:ext>
            </p:extLst>
          </p:nvPr>
        </p:nvGraphicFramePr>
        <p:xfrm>
          <a:off x="3672610" y="764705"/>
          <a:ext cx="5328592" cy="326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18999913"/>
              </p:ext>
            </p:extLst>
          </p:nvPr>
        </p:nvGraphicFramePr>
        <p:xfrm>
          <a:off x="179512" y="888172"/>
          <a:ext cx="3312368" cy="304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1" name="Прямая соединительная линия 10"/>
          <p:cNvCxnSpPr>
            <a:stCxn id="15" idx="6"/>
            <a:endCxn id="19" idx="6"/>
          </p:cNvCxnSpPr>
          <p:nvPr/>
        </p:nvCxnSpPr>
        <p:spPr>
          <a:xfrm>
            <a:off x="5002224" y="1245509"/>
            <a:ext cx="1295660" cy="1202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929528" y="1210387"/>
            <a:ext cx="72696" cy="702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25188" y="1330605"/>
            <a:ext cx="72696" cy="702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04523" y="871005"/>
            <a:ext cx="522706" cy="29238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849,4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95358" y="988243"/>
            <a:ext cx="532355" cy="29238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809,4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02" y="1064103"/>
            <a:ext cx="99290" cy="9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252520" cy="504057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национальную </a:t>
            </a:r>
            <a:r>
              <a:rPr lang="ru-RU" sz="2000" cap="none" dirty="0" smtClean="0">
                <a:latin typeface="Arial Narrow" panose="020B0606020202030204" pitchFamily="34" charset="0"/>
              </a:rPr>
              <a:t>ЭКОНОМИКУ в 2015 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41630349"/>
              </p:ext>
            </p:extLst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28384" y="476673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5692"/>
              </p:ext>
            </p:extLst>
          </p:nvPr>
        </p:nvGraphicFramePr>
        <p:xfrm>
          <a:off x="224287" y="4293096"/>
          <a:ext cx="8784976" cy="237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36304"/>
                <a:gridCol w="1296144"/>
                <a:gridCol w="1152128"/>
                <a:gridCol w="1224136"/>
                <a:gridCol w="1152128"/>
                <a:gridCol w="1224136"/>
              </a:tblGrid>
              <a:tr h="587846">
                <a:tc>
                  <a:txBody>
                    <a:bodyPr/>
                    <a:lstStyle/>
                    <a:p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«Национальная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экономика»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2015 год,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2014 году,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51934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Водное хозяйство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4527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Транспорт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135,4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- 41,2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Дорожное</a:t>
                      </a:r>
                      <a:r>
                        <a:rPr lang="ru-RU" sz="1200" b="0" i="0" baseline="0" dirty="0" smtClean="0">
                          <a:latin typeface="Arial Narrow" panose="020B0606020202030204" pitchFamily="34" charset="0"/>
                        </a:rPr>
                        <a:t> хо</a:t>
                      </a: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зяйство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635,2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-109,6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545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национальной</a:t>
                      </a:r>
                      <a:r>
                        <a:rPr lang="ru-RU" sz="1200" b="0" i="0" baseline="0" dirty="0" smtClean="0">
                          <a:latin typeface="Arial Narrow" panose="020B0606020202030204" pitchFamily="34" charset="0"/>
                        </a:rPr>
                        <a:t> экономики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1934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699,9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748,0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545,5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72,9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- 154,4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12316930"/>
              </p:ext>
            </p:extLst>
          </p:nvPr>
        </p:nvGraphicFramePr>
        <p:xfrm>
          <a:off x="3635896" y="730486"/>
          <a:ext cx="5328592" cy="350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68422260"/>
              </p:ext>
            </p:extLst>
          </p:nvPr>
        </p:nvGraphicFramePr>
        <p:xfrm>
          <a:off x="179512" y="888172"/>
          <a:ext cx="33123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1" name="Прямая соединительная линия 10"/>
          <p:cNvCxnSpPr>
            <a:stCxn id="15" idx="6"/>
            <a:endCxn id="19" idx="6"/>
          </p:cNvCxnSpPr>
          <p:nvPr/>
        </p:nvCxnSpPr>
        <p:spPr>
          <a:xfrm>
            <a:off x="5081988" y="1076826"/>
            <a:ext cx="1347668" cy="5220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009292" y="1041704"/>
            <a:ext cx="72696" cy="702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56960" y="1563746"/>
            <a:ext cx="72696" cy="702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8482" y="731590"/>
            <a:ext cx="522706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699,9</a:t>
            </a:r>
            <a:endParaRPr lang="ru-RU" sz="11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27131" y="1199347"/>
            <a:ext cx="53235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545,5</a:t>
            </a:r>
            <a:endParaRPr lang="ru-RU" sz="11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61040" cy="360041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Жилищно-Коммунальное Хозяйство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2015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94846502"/>
              </p:ext>
            </p:extLst>
          </p:nvPr>
        </p:nvGraphicFramePr>
        <p:xfrm>
          <a:off x="3419872" y="836712"/>
          <a:ext cx="5555211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13436710"/>
              </p:ext>
            </p:extLst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27052467"/>
              </p:ext>
            </p:extLst>
          </p:nvPr>
        </p:nvGraphicFramePr>
        <p:xfrm>
          <a:off x="179512" y="1124744"/>
          <a:ext cx="30963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513347"/>
            <a:ext cx="1080120" cy="323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6155"/>
              </p:ext>
            </p:extLst>
          </p:nvPr>
        </p:nvGraphicFramePr>
        <p:xfrm>
          <a:off x="251520" y="4365104"/>
          <a:ext cx="8640960" cy="22587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224136"/>
                <a:gridCol w="1152128"/>
                <a:gridCol w="1224136"/>
                <a:gridCol w="1224136"/>
                <a:gridCol w="1224136"/>
              </a:tblGrid>
              <a:tr h="64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«Жилищно-коммунальное хозяйство»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2015 год,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2014 году,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97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Жилищное хозяйство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+ 88,5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1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9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Благоустройство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533,4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9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157,9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- 48,3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76133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1 033,1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1 078,6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1 072,7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572" y="63665"/>
            <a:ext cx="9252520" cy="504057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РАСХОДы бюджета города на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Охрану окружающей среды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</a:rPr>
              <a:t>2015 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83111031"/>
              </p:ext>
            </p:extLst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660232" y="476673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48363"/>
              </p:ext>
            </p:extLst>
          </p:nvPr>
        </p:nvGraphicFramePr>
        <p:xfrm>
          <a:off x="224287" y="4437113"/>
          <a:ext cx="8784976" cy="20882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36304"/>
                <a:gridCol w="1296144"/>
                <a:gridCol w="1152128"/>
                <a:gridCol w="1224136"/>
                <a:gridCol w="1152128"/>
                <a:gridCol w="1224136"/>
              </a:tblGrid>
              <a:tr h="854276">
                <a:tc>
                  <a:txBody>
                    <a:bodyPr/>
                    <a:lstStyle/>
                    <a:p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«Охрана окружающей среды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2015 год,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2014 году,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74598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Сбор, удаление отходов и очистка сточных вод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74598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охраны окружающей среды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4758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+ 6,8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08566032"/>
              </p:ext>
            </p:extLst>
          </p:nvPr>
        </p:nvGraphicFramePr>
        <p:xfrm>
          <a:off x="1331640" y="764705"/>
          <a:ext cx="6408712" cy="350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1" name="Прямая соединительная линия 10"/>
          <p:cNvCxnSpPr>
            <a:stCxn id="15" idx="6"/>
            <a:endCxn id="19" idx="6"/>
          </p:cNvCxnSpPr>
          <p:nvPr/>
        </p:nvCxnSpPr>
        <p:spPr>
          <a:xfrm flipV="1">
            <a:off x="2988512" y="1294472"/>
            <a:ext cx="1584176" cy="9865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915816" y="2245886"/>
            <a:ext cx="72696" cy="702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499992" y="1259350"/>
            <a:ext cx="72696" cy="702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54463" y="1787740"/>
            <a:ext cx="522706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8,3</a:t>
            </a:r>
            <a:endParaRPr lang="ru-RU" sz="11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70162" y="914837"/>
            <a:ext cx="53235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15,1</a:t>
            </a:r>
            <a:endParaRPr lang="ru-RU" sz="11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92604267"/>
              </p:ext>
            </p:extLst>
          </p:nvPr>
        </p:nvGraphicFramePr>
        <p:xfrm>
          <a:off x="5796136" y="3717032"/>
          <a:ext cx="31683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04056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 СОЦИАЛЬНО-КУЛЬТУРНУЮ СФЕРУ </a:t>
            </a:r>
            <a:b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2015 году </a:t>
            </a:r>
            <a:b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54429290"/>
              </p:ext>
            </p:extLst>
          </p:nvPr>
        </p:nvGraphicFramePr>
        <p:xfrm>
          <a:off x="155087" y="1556792"/>
          <a:ext cx="535301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56597002"/>
              </p:ext>
            </p:extLst>
          </p:nvPr>
        </p:nvGraphicFramePr>
        <p:xfrm>
          <a:off x="5796136" y="764704"/>
          <a:ext cx="3167864" cy="276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4" y="836712"/>
            <a:ext cx="5544616" cy="720080"/>
          </a:xfrm>
          <a:prstGeom prst="rect">
            <a:avLst/>
          </a:prstGeom>
          <a:solidFill>
            <a:srgbClr val="FFFFBD"/>
          </a:solidFill>
          <a:ln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Наибольший удельный вес в составе расходов бюджета города занимают расходы на социально-культурную сферу:</a:t>
            </a:r>
            <a:endParaRPr lang="ru-RU" sz="16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410755"/>
              </p:ext>
            </p:extLst>
          </p:nvPr>
        </p:nvGraphicFramePr>
        <p:xfrm>
          <a:off x="107504" y="5229200"/>
          <a:ext cx="5544616" cy="120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864096"/>
                <a:gridCol w="864096"/>
                <a:gridCol w="864096"/>
                <a:gridCol w="792088"/>
                <a:gridCol w="108012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на 2015 год,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 исполне-ния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снижение (-)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к 2014 году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60615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Социально-культурная</a:t>
                      </a:r>
                      <a:r>
                        <a:rPr lang="ru-RU" sz="1100" b="1" baseline="0" dirty="0" smtClean="0">
                          <a:effectLst/>
                          <a:latin typeface="Arial Narrow" panose="020B0606020202030204" pitchFamily="34" charset="0"/>
                        </a:rPr>
                        <a:t> сфера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5 773,4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100" b="1" baseline="0" dirty="0" smtClean="0">
                          <a:effectLst/>
                          <a:latin typeface="Arial Narrow" panose="020B0606020202030204" pitchFamily="34" charset="0"/>
                        </a:rPr>
                        <a:t> 760,2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5 747,4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99,8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- 26,0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1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432048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496944" cy="6192688"/>
          </a:xfr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94371189"/>
              </p:ext>
            </p:extLst>
          </p:nvPr>
        </p:nvGraphicFramePr>
        <p:xfrm>
          <a:off x="683568" y="764704"/>
          <a:ext cx="7919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08408"/>
            <a:ext cx="2736304" cy="2056859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215244" y="5871850"/>
            <a:ext cx="1440160" cy="600164"/>
          </a:xfrm>
          <a:prstGeom prst="wedgeRectCallout">
            <a:avLst>
              <a:gd name="adj1" fmla="val -53191"/>
              <a:gd name="adj2" fmla="val -15154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509120"/>
            <a:ext cx="1408868" cy="600164"/>
          </a:xfrm>
          <a:prstGeom prst="wedgeRectCallout">
            <a:avLst>
              <a:gd name="adj1" fmla="val -449"/>
              <a:gd name="adj2" fmla="val 134498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567" y="239233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290" y="2178614"/>
            <a:ext cx="1235224" cy="938719"/>
          </a:xfrm>
          <a:prstGeom prst="wedgeRectCallout">
            <a:avLst>
              <a:gd name="adj1" fmla="val -41937"/>
              <a:gd name="adj2" fmla="val 75399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55776" y="65672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824892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6904012" y="654550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579" y="5250416"/>
            <a:ext cx="1224136" cy="938719"/>
          </a:xfrm>
          <a:prstGeom prst="wedgeRectCallout">
            <a:avLst>
              <a:gd name="adj1" fmla="val 87351"/>
              <a:gd name="adj2" fmla="val 2814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</p:spTree>
    <p:extLst>
      <p:ext uri="{BB962C8B-B14F-4D97-AF65-F5344CB8AC3E}">
        <p14:creationId xmlns:p14="http://schemas.microsoft.com/office/powerpoint/2010/main" val="18621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504056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образование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2015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2679514"/>
              </p:ext>
            </p:extLst>
          </p:nvPr>
        </p:nvGraphicFramePr>
        <p:xfrm>
          <a:off x="3707904" y="620688"/>
          <a:ext cx="5256583" cy="354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45273303"/>
              </p:ext>
            </p:extLst>
          </p:nvPr>
        </p:nvGraphicFramePr>
        <p:xfrm>
          <a:off x="323528" y="980728"/>
          <a:ext cx="32403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332656"/>
            <a:ext cx="1196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53334"/>
              </p:ext>
            </p:extLst>
          </p:nvPr>
        </p:nvGraphicFramePr>
        <p:xfrm>
          <a:off x="323528" y="4365104"/>
          <a:ext cx="8496944" cy="237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24136"/>
                <a:gridCol w="1167839"/>
                <a:gridCol w="1136417"/>
                <a:gridCol w="1080120"/>
              </a:tblGrid>
              <a:tr h="64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«Образование»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2015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2014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85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Дошкольное образование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2 288,3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2 086,8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2 085,8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- 202,5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Общее</a:t>
                      </a:r>
                      <a:r>
                        <a:rPr lang="ru-RU" sz="1200" b="0" i="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образование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2 734,5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2 848,3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2 846,6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+ 112,1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6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Молодежная политика</a:t>
                      </a:r>
                      <a:r>
                        <a:rPr lang="ru-RU" sz="1200" b="0" i="0" baseline="0" dirty="0" smtClean="0">
                          <a:latin typeface="Arial Narrow" panose="020B0606020202030204" pitchFamily="34" charset="0"/>
                        </a:rPr>
                        <a:t> и оздоровление детей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образования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113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5 169,9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5 067,1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064,1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- 105,8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5129571" y="1229497"/>
            <a:ext cx="107030" cy="1065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46" y="1269418"/>
            <a:ext cx="108000" cy="11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6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61040" cy="360041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культуру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2015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68920632"/>
              </p:ext>
            </p:extLst>
          </p:nvPr>
        </p:nvGraphicFramePr>
        <p:xfrm>
          <a:off x="3707905" y="908720"/>
          <a:ext cx="518457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11958595"/>
              </p:ext>
            </p:extLst>
          </p:nvPr>
        </p:nvGraphicFramePr>
        <p:xfrm>
          <a:off x="323528" y="1268760"/>
          <a:ext cx="316835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548680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619941"/>
              </p:ext>
            </p:extLst>
          </p:nvPr>
        </p:nvGraphicFramePr>
        <p:xfrm>
          <a:off x="323528" y="4869160"/>
          <a:ext cx="8496944" cy="1645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4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«Культура»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2015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2014 году,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85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+ 16,9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культуры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113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235,7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253,8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253,8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6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46805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социальную политику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2015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85144264"/>
              </p:ext>
            </p:extLst>
          </p:nvPr>
        </p:nvGraphicFramePr>
        <p:xfrm>
          <a:off x="3707904" y="692696"/>
          <a:ext cx="5184575" cy="347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82349926"/>
              </p:ext>
            </p:extLst>
          </p:nvPr>
        </p:nvGraphicFramePr>
        <p:xfrm>
          <a:off x="323528" y="980728"/>
          <a:ext cx="32403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12360" y="404664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40793"/>
              </p:ext>
            </p:extLst>
          </p:nvPr>
        </p:nvGraphicFramePr>
        <p:xfrm>
          <a:off x="395536" y="4221088"/>
          <a:ext cx="8496944" cy="237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«Социальная политика»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2015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2014 году,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66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Пенсионное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обеспечение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6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Социальное обеспечение населения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208,5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6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Охрана семьи и детства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135,7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25,9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43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социальной политики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6011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376,1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366,2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8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540060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физическую культуру и спорт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2015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52295272"/>
              </p:ext>
            </p:extLst>
          </p:nvPr>
        </p:nvGraphicFramePr>
        <p:xfrm>
          <a:off x="3707904" y="772194"/>
          <a:ext cx="5184576" cy="359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13453698"/>
              </p:ext>
            </p:extLst>
          </p:nvPr>
        </p:nvGraphicFramePr>
        <p:xfrm>
          <a:off x="323528" y="1124744"/>
          <a:ext cx="32403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476672"/>
            <a:ext cx="1196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4331"/>
              </p:ext>
            </p:extLst>
          </p:nvPr>
        </p:nvGraphicFramePr>
        <p:xfrm>
          <a:off x="323528" y="4581128"/>
          <a:ext cx="8496944" cy="2103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4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«Физическая культура и спорт»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2015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2014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85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Физическая культура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Массовый спорт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42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113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63,2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63,2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+ 28,5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95" y="2404880"/>
            <a:ext cx="108000" cy="11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50" y="1298793"/>
            <a:ext cx="108000" cy="11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18" name="Text Box 238"/>
          <p:cNvSpPr txBox="1">
            <a:spLocks noChangeArrowheads="1"/>
          </p:cNvSpPr>
          <p:nvPr/>
        </p:nvSpPr>
        <p:spPr bwMode="auto">
          <a:xfrm>
            <a:off x="70643" y="115888"/>
            <a:ext cx="8856663" cy="6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Использование средств на реализацию </a:t>
            </a:r>
            <a:endParaRPr lang="ru-RU" sz="26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целевых программ в 2015 году</a:t>
            </a:r>
            <a:endParaRPr lang="ru-RU" sz="2600" b="1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graphicFrame>
        <p:nvGraphicFramePr>
          <p:cNvPr id="28682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364113"/>
              </p:ext>
            </p:extLst>
          </p:nvPr>
        </p:nvGraphicFramePr>
        <p:xfrm>
          <a:off x="611560" y="4443122"/>
          <a:ext cx="7992888" cy="1969439"/>
        </p:xfrm>
        <a:graphic>
          <a:graphicData uri="http://schemas.openxmlformats.org/drawingml/2006/table">
            <a:tbl>
              <a:tblPr/>
              <a:tblGrid>
                <a:gridCol w="3198440"/>
                <a:gridCol w="1698104"/>
                <a:gridCol w="1512168"/>
                <a:gridCol w="1584176"/>
              </a:tblGrid>
              <a:tr h="519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2015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2015 года,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66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Всего расходы бюджета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8 518,5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8 295,2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Муниципальные целевые программы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6 722,7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6 515,4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</a:tr>
              <a:tr h="28254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Ведомственные целевые программы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303,3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300,5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</a:tr>
              <a:tr h="282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1 492,5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1 479,3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Доля программных расходов в бюджете, в 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466032"/>
              </p:ext>
            </p:extLst>
          </p:nvPr>
        </p:nvGraphicFramePr>
        <p:xfrm>
          <a:off x="683568" y="980728"/>
          <a:ext cx="7848872" cy="310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86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994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3029" cy="585857"/>
          </a:xfrm>
        </p:spPr>
        <p:txBody>
          <a:bodyPr>
            <a:noAutofit/>
          </a:bodyPr>
          <a:lstStyle/>
          <a:p>
            <a:pPr algn="ctr"/>
            <a:r>
              <a:rPr lang="ru-RU" sz="1600" cap="small" dirty="0" smtClean="0">
                <a:latin typeface="Arial Narrow" panose="020B0606020202030204" pitchFamily="34" charset="0"/>
              </a:rPr>
              <a:t>ИНФОРМАЦИЯ ОБ ИСПОЛНЕНИИ МУНИЦИПАЛЬНЫХ И ВЕДОМСТВЕННЫХ ЦЕЛЕВЫХ ПРОГРАММ </a:t>
            </a:r>
            <a:br>
              <a:rPr lang="ru-RU" sz="1600" cap="small" dirty="0" smtClean="0">
                <a:latin typeface="Arial Narrow" panose="020B0606020202030204" pitchFamily="34" charset="0"/>
              </a:rPr>
            </a:br>
            <a:r>
              <a:rPr lang="ru-RU" sz="1600" cap="small" dirty="0" smtClean="0">
                <a:latin typeface="Arial Narrow" panose="020B0606020202030204" pitchFamily="34" charset="0"/>
              </a:rPr>
              <a:t>ГОРОДА РЯЗАНИ в 2015 году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12952"/>
              </p:ext>
            </p:extLst>
          </p:nvPr>
        </p:nvGraphicFramePr>
        <p:xfrm>
          <a:off x="707159" y="729084"/>
          <a:ext cx="8041305" cy="5991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1100"/>
                <a:gridCol w="6272724"/>
                <a:gridCol w="95748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БК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2015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0100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«Повышение эффективности муниципального управления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17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031,7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«Профилактика правонарушений в городе Рязани» на 2014 - 2020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1 828,0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«Стимулирование развития экономики в городе Рязани» на 2014 - 2020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589,7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«Культура города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418,8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«Развитие образования в городе Рязани» на 2014 - 2020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82,7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3197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20 370,8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1772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40 321,7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0400</a:t>
                      </a:r>
                      <a:endParaRPr lang="ru-RU" sz="14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«Дорожное хозяйство и развитие транспортной системы в городе Рязани» на 2014 - 2020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448 096,7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«Стимулирование развития экономики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3 582,9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муниципального образования – городской округ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город Рязань «Жилище» на 2014 – 2020 годы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3 577,6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«Охрана окружающей среды в городе Рязани» на 2014 –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1 774,7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«Повышение эффективности муниципального управления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на 2014 - 2020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951,0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96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457</a:t>
                      </a:r>
                      <a:r>
                        <a:rPr lang="ru-RU" sz="1200" b="1" i="1" baseline="0" dirty="0" smtClean="0">
                          <a:latin typeface="Arial Narrow" panose="020B0606020202030204" pitchFamily="34" charset="0"/>
                        </a:rPr>
                        <a:t> 982,9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0500</a:t>
                      </a:r>
                      <a:endParaRPr lang="ru-RU" sz="14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Жилищно-коммунальное</a:t>
                      </a:r>
                      <a:r>
                        <a:rPr lang="ru-RU" sz="1400" b="1" i="1" baseline="0" dirty="0" smtClean="0">
                          <a:latin typeface="Arial Narrow" panose="020B0606020202030204" pitchFamily="34" charset="0"/>
                        </a:rPr>
                        <a:t> хозяйство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«Благоустройство города Рязани» на 2014 -2020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550 161,6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«Развитие жилищно-коммунального комплекса и энергосбережение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161 397,4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муниципального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образования – городской округ город Рязань «Жилище»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17 052,0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«Повышение эффективности муниципального управления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10 010,8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52320" y="404664"/>
            <a:ext cx="1413946" cy="324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017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5400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ИНФОРМАЦИЯ ОБ ИСПОЛНЕНИИ МУНИЦИПАЛЬНЫХ И ВЕДОМСТВЕННЫХ ЦЕЛЕВЫХ ПРОГРАММ ГОРОДА РЯЗАНИ в 2015 году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71344"/>
              </p:ext>
            </p:extLst>
          </p:nvPr>
        </p:nvGraphicFramePr>
        <p:xfrm>
          <a:off x="654341" y="692696"/>
          <a:ext cx="7975750" cy="59277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4699"/>
                <a:gridCol w="6411965"/>
                <a:gridCol w="969086"/>
              </a:tblGrid>
              <a:tr h="60035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БК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2015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28 373,9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766 995,7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136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0600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Охрана окружающей среды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«Охрана окружающей среды в городе Рязани» на 2014 –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2020 годы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15 133,8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15 133,8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136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0700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83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«Развитие образования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4 604 585,8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8895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«Культура</a:t>
                      </a:r>
                      <a:r>
                        <a:rPr lang="ru-RU" sz="1100" b="0" i="0" baseline="0" dirty="0" smtClean="0">
                          <a:latin typeface="Arial Narrow" panose="020B0606020202030204" pitchFamily="34" charset="0"/>
                        </a:rPr>
                        <a:t> города Рязани» на 2014 – 2020 годы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228 490,2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8895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«Развитие физической культуры и спорта в городе Рязани на 2014 – 2020 годы»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179 138,0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8895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«Профилактика правонарушений</a:t>
                      </a:r>
                      <a:r>
                        <a:rPr lang="ru-RU" sz="1100" b="0" i="0" baseline="0" dirty="0" smtClean="0">
                          <a:latin typeface="Arial Narrow" panose="020B0606020202030204" pitchFamily="34" charset="0"/>
                        </a:rPr>
                        <a:t> в городе Рязани» на 2014 – 2020 годы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2 008,6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8895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«Повышение</a:t>
                      </a:r>
                      <a:r>
                        <a:rPr lang="ru-RU" sz="1100" b="0" i="0" baseline="0" dirty="0" smtClean="0">
                          <a:latin typeface="Arial Narrow" panose="020B0606020202030204" pitchFamily="34" charset="0"/>
                        </a:rPr>
                        <a:t> эффективности муниципального управления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770,1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«Охрана окружающей среды в городе Рязани» на 2014</a:t>
                      </a:r>
                      <a:r>
                        <a:rPr lang="ru-RU" sz="1100" b="0" i="0" baseline="0" dirty="0" smtClean="0">
                          <a:latin typeface="Arial Narrow" panose="020B0606020202030204" pitchFamily="34" charset="0"/>
                        </a:rPr>
                        <a:t> – 2020 годы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586,1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3 012,4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5 018 591,2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13679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0800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«Культура города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210 473,5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«Развитие образования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22 816,2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«Стимулирование развития экономики в городе Рязани" на 2014 - 2020 годы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365,0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«Профилактика правонарушений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150,3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59161" y="334126"/>
            <a:ext cx="148595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443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" y="44624"/>
            <a:ext cx="910850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ИНФОРМАЦИЯ ОБ ИСПОЛНЕНИИ МУНИЦИПАЛЬНЫХ И ВЕДОМСТВЕННЫХ ЦЕЛЕВЫХ ПРОГРАММ ГОРОДА РЯЗАНИ в 2015 году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465164"/>
              </p:ext>
            </p:extLst>
          </p:nvPr>
        </p:nvGraphicFramePr>
        <p:xfrm>
          <a:off x="682416" y="722862"/>
          <a:ext cx="7920880" cy="58096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6064"/>
                <a:gridCol w="6319138"/>
                <a:gridCol w="1025678"/>
              </a:tblGrid>
              <a:tr h="64098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БК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100" b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2015</a:t>
                      </a:r>
                      <a:r>
                        <a:rPr lang="ru-RU" sz="1100" b="1" baseline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«Охрана окружающей среды в городе Рязани» на 2014 – 2020 годы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103,0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2014 – 2016 годы»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38,2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39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233 946,2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37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1000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муниципального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образования – городской округ город Рязань «Жилище»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14 185,8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«Развитие жилищно-коммунального комплекса и энергосбережение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4 126,9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«Профилактика правонарушений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401,2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«Обеспечение дополнительными мерами социальной поддержки и социальной помощи отдельных категорий граждан на 2014 – 2016 годы»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212 942,0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12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231 655,9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37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1100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«Развитие физической культуры и спорта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14 281,9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«Развитие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образования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860,8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«Профилактика правонарушений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233,0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«Повышение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эффективности муниципального управления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35,5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35 828,0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51</a:t>
                      </a:r>
                      <a:r>
                        <a:rPr lang="ru-RU" sz="1200" b="1" i="1" baseline="0" dirty="0" smtClean="0">
                          <a:latin typeface="Arial Narrow" panose="020B0606020202030204" pitchFamily="34" charset="0"/>
                        </a:rPr>
                        <a:t> 239,2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6 815</a:t>
                      </a:r>
                      <a:r>
                        <a:rPr lang="ru-RU" sz="1200" b="1" i="1" baseline="0" dirty="0" smtClean="0">
                          <a:latin typeface="Arial Narrow" panose="020B0606020202030204" pitchFamily="34" charset="0"/>
                        </a:rPr>
                        <a:t> 866,6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518511"/>
            <a:ext cx="1557961" cy="204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39210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199146"/>
              </p:ext>
            </p:extLst>
          </p:nvPr>
        </p:nvGraphicFramePr>
        <p:xfrm>
          <a:off x="323529" y="908720"/>
          <a:ext cx="8496944" cy="5540983"/>
        </p:xfrm>
        <a:graphic>
          <a:graphicData uri="http://schemas.openxmlformats.org/drawingml/2006/table">
            <a:tbl>
              <a:tblPr/>
              <a:tblGrid>
                <a:gridCol w="7272808"/>
                <a:gridCol w="1224136"/>
              </a:tblGrid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46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1. Подпрограмма 1 "Благоустройство  территории  города  Рязани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2014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- 2020 годы"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503 476,5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(ремонт) сетей наружного освещения на территории города 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21 653,2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5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1.2. Обеспечение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наружного освещения (плата за электроэнергию)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42 193,4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34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1.3. Строительство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реконструкция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сетей наружного освещения на территории города 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66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1.4.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санитарного состояния территории города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28 449,9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908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1.5.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внешнего вида города, благоустройство улиц, площадей и мест города, имеющих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особое  историческое </a:t>
                      </a:r>
                    </a:p>
                    <a:p>
                      <a:pPr algn="l" fontAlgn="t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культурное значение 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287 379,2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908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1.6.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объектов озеленения общего пользования, улучшение состояния зеленых насаждений на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    территории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города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65 515,7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43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1.7.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мест захоронения и организация ритуальных услуг на территории города Рязани (содержание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    Мемориальных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комплексов и содержание городских кладбищ) 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371,9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971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1.8.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 ремонт мест погребений 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6 977,7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908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1.9. Обновление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материально- технической базы предприятий и учреждений, осуществляющих работы по содержанию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    ремонту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автомобильных дорог города 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21 670,5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7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1.10. Приобретение транспорта, спецтехники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и оборудования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7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1.11. Приобретение основных средств для праздничного оформления территории города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326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2. Подпрограмма 2 "Благоустройство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парков города Рязани на 2014 - 2020 годы"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46 685,0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7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2.1.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городских парков, скверов и бульваров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26 489,0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89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2.2. Благоустройство Центрального парка культуры и отдыха в городе Рязани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20 196,0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40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550 161,5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07505" y="63647"/>
            <a:ext cx="8856982" cy="6340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бюджета в рамках муниципальной программы</a:t>
            </a:r>
          </a:p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"Благоустройство города Рязани" на 2014 - 2020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годы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2431" y="644959"/>
            <a:ext cx="1118500" cy="255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5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16632"/>
            <a:ext cx="8229600" cy="43204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ОБЪЕКТЫ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КАПИТАЛЬНОГО СТРОИТЕЛЬСТВА в 2015 году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37156" y="740760"/>
            <a:ext cx="7821155" cy="4286662"/>
            <a:chOff x="1556607" y="1082250"/>
            <a:chExt cx="6993709" cy="4112331"/>
          </a:xfrm>
        </p:grpSpPr>
        <p:sp>
          <p:nvSpPr>
            <p:cNvPr id="5" name="Полилиния 4"/>
            <p:cNvSpPr/>
            <p:nvPr/>
          </p:nvSpPr>
          <p:spPr>
            <a:xfrm>
              <a:off x="1556607" y="1082250"/>
              <a:ext cx="6966503" cy="69071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97CBFF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Строительство детского  дошкольного  учреждения  в  микрорайоне  по Михайловскому шоссе (1-я очередь)  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–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 150 330,0 тыс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руб.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583813" y="2141414"/>
              <a:ext cx="6966503" cy="65455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BD"/>
            </a:solidFill>
            <a:ln>
              <a:solidFill>
                <a:schemeClr val="bg1"/>
              </a:solidFill>
            </a:ln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Реконструкция здания по улице Каширина, д.1 – 20 370,8  тыс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руб.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563195" y="3315766"/>
              <a:ext cx="6966095" cy="706371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97CBFF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Реконструкция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здания 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под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размещение детского сада по адресу:  Первомайский проспект,  55 –  49 752,8 тыс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руб.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63195" y="4490119"/>
              <a:ext cx="6966503" cy="704462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BD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Строительство ФОКОТа  на  территории  ул. Касимовское шоссе, 38 Б -  35 828,0 тыс. руб.  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Полилиния 19"/>
          <p:cNvSpPr/>
          <p:nvPr/>
        </p:nvSpPr>
        <p:spPr>
          <a:xfrm>
            <a:off x="940611" y="5517232"/>
            <a:ext cx="7783820" cy="647527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97CBFF"/>
          </a:solidFill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33" tIns="105933" rIns="105933" bIns="105933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Строительство  котельной  ул. Краснорядская – ул. Кудрявцева  –  27 749,0 тыс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руб.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6456" y="938760"/>
            <a:ext cx="323544" cy="324000"/>
          </a:xfrm>
          <a:prstGeom prst="rect">
            <a:avLst/>
          </a:prstGeom>
          <a:solidFill>
            <a:srgbClr val="81C0FF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06000" y="2060848"/>
            <a:ext cx="324000" cy="324000"/>
          </a:xfrm>
          <a:prstGeom prst="rect">
            <a:avLst/>
          </a:prstGeom>
          <a:solidFill>
            <a:srgbClr val="FFFFBD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6000" y="5733256"/>
            <a:ext cx="324000" cy="324000"/>
          </a:xfrm>
          <a:prstGeom prst="rect">
            <a:avLst/>
          </a:prstGeom>
          <a:solidFill>
            <a:srgbClr val="81C0FF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06000" y="3212487"/>
            <a:ext cx="324000" cy="324000"/>
          </a:xfrm>
          <a:prstGeom prst="rect">
            <a:avLst/>
          </a:prstGeom>
          <a:solidFill>
            <a:srgbClr val="81C0FF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05544" y="4472097"/>
            <a:ext cx="324000" cy="324000"/>
          </a:xfrm>
          <a:prstGeom prst="rect">
            <a:avLst/>
          </a:prstGeom>
          <a:solidFill>
            <a:srgbClr val="FFFFBD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474723"/>
          </a:xfrm>
          <a:prstGeom prst="rect">
            <a:avLst/>
          </a:prstGeom>
          <a:solidFill>
            <a:srgbClr val="FFFFDD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400" b="1" u="sng" dirty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исполнения </a:t>
            </a:r>
            <a:r>
              <a:rPr lang="ru-RU" sz="2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endParaRPr lang="ru-RU" sz="1600" b="1" u="sng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Исполнение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это процесс, который обеспечивает полное своевременное поступление доходов в целом и по каждому источнику, а также финансирование организаций и учреждений в пределах утвержденных по бюджету сумм в течение финансового года.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Можно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две стороны этого процесса: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исполнения бюджета по доходам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задачей которого является обеспечение полного и своевременного поступления в бюджет отдельных видов доходов, в первую очередь, налогов и других обязательных платежей, по каждому источнику в соответствии с утвержденным бюджетным планом;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Участниками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процесса являются: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налогоплательщики и плательщики сборов (юридические и физические лица), которые перечисляют в бюджет установленные налоги и другие обязательные платежи;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учреждения Центрального банка и коммерческие банки, производящие безналичные расчеты между плательщиками и получателем средств;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органы Федерального казначейства, которые получают перечисленные в бюджет средства и ведут их учет;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налоговые органы (Министерство РФ по налогам и сборам), ведущие учет налогоплательщиков, контролирующие правильность исполнения ими своих налоговых обязательств, а также регулирующие отношения по возврату и зачету уплаченных налогов.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исполнение по расходам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означает последовательное финансирование мероприятий, предусмотренных законом о бюджете, в пределах утвержденных сумм.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Особенностью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по расходам является то, что эта часть формируется расчетно и полностью зависит от объема доходных поступлений. Расходы осуществляются в пределах фактического наличия бюджетных средств на едином бюджетном счете. При этом обязательно соблюдаются две последовательные процедуры – санкционирование и финансирование. Финансирование заключается в расходовании бюджетных средств. Задача санкционирования расходов заключается в том, чтобы обеспечить принятие к финансированию только тех расходов, которые предусмотрены утвержденным законом о бюджете и обеспечены поступлениями в бюджет доходов и заимствований.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завершается составлением и утверждением отчета об исполнении бюджета, что является важной формой контроля за исполнением бюджета.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Отчет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основным показателям доходов и расходов в установленном порядке с необходимым анализом исполнения доходов  и расходования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12411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208912" cy="59285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Динамика объема муниципального долга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6336" y="637477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04448" y="6525344"/>
            <a:ext cx="539551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81844"/>
              </p:ext>
            </p:extLst>
          </p:nvPr>
        </p:nvGraphicFramePr>
        <p:xfrm>
          <a:off x="395536" y="908720"/>
          <a:ext cx="8352929" cy="552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Равнобедренный треугольник 2"/>
          <p:cNvSpPr/>
          <p:nvPr/>
        </p:nvSpPr>
        <p:spPr>
          <a:xfrm>
            <a:off x="2267744" y="3717032"/>
            <a:ext cx="504056" cy="61283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56376" y="1796580"/>
            <a:ext cx="1043880" cy="40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Долговая нагрузка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4075812"/>
            <a:ext cx="504056" cy="29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13,1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995936" y="3717032"/>
            <a:ext cx="504056" cy="61283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796136" y="3760649"/>
            <a:ext cx="504056" cy="61283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96136" y="4075812"/>
            <a:ext cx="504056" cy="36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14,0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95936" y="400506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13,6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416316" y="1988840"/>
            <a:ext cx="360040" cy="0"/>
          </a:xfrm>
          <a:prstGeom prst="line">
            <a:avLst/>
          </a:prstGeom>
          <a:ln w="762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91688347"/>
              </p:ext>
            </p:extLst>
          </p:nvPr>
        </p:nvGraphicFramePr>
        <p:xfrm>
          <a:off x="467544" y="822722"/>
          <a:ext cx="8136904" cy="577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220072" y="3212976"/>
            <a:ext cx="3274137" cy="2304256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>
              <a:solidFill>
                <a:prstClr val="black"/>
              </a:solidFill>
            </a:endParaRPr>
          </a:p>
          <a:p>
            <a:r>
              <a:rPr lang="ru-RU" sz="6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6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6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6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6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6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6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64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116632"/>
            <a:ext cx="8229600" cy="70609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87624" y="3573016"/>
            <a:ext cx="3240361" cy="1224136"/>
          </a:xfrm>
          <a:prstGeom prst="rect">
            <a:avLst/>
          </a:prstGeom>
          <a:solidFill>
            <a:srgbClr val="FFFFBD"/>
          </a:solidFill>
          <a:ln w="25400" cmpd="sng">
            <a:solidFill>
              <a:schemeClr val="tx1"/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7824" y="5733256"/>
            <a:ext cx="5112568" cy="864096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947577041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640299" y="5308376"/>
            <a:ext cx="2016224" cy="461336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33905" y="6194534"/>
            <a:ext cx="2016224" cy="461336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971" y="5247741"/>
            <a:ext cx="2016224" cy="371923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67489" y="6023009"/>
            <a:ext cx="2016224" cy="330810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864977"/>
            <a:ext cx="2006579" cy="506512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840" y="4157679"/>
            <a:ext cx="1692187" cy="461336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19872" y="4088346"/>
            <a:ext cx="1800200" cy="672978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8264" y="2762584"/>
            <a:ext cx="2088232" cy="54923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497333"/>
            <a:ext cx="2016224" cy="806732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645" y="908720"/>
            <a:ext cx="2428444" cy="461336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8915" y="1758172"/>
            <a:ext cx="2016224" cy="461336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13" y="5157192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16" y="1858379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44" y="2774279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94" y="5779106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4921451" y="5822187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60" y="5157192"/>
            <a:ext cx="543543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4" y="4027254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47" y="2819123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39" y="3985364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1680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4040"/>
            <a:ext cx="8352928" cy="43204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ОСНОВНЫЕ ПАРАМЕТРЫ БЮДЖЕТА ГОРОДА Рязани </a:t>
            </a:r>
            <a:r>
              <a:rPr lang="ru-RU" sz="2000" cap="none" dirty="0" smtClean="0">
                <a:latin typeface="Arial Narrow" panose="020B0606020202030204" pitchFamily="34" charset="0"/>
              </a:rPr>
              <a:t>за</a:t>
            </a:r>
            <a:r>
              <a:rPr lang="ru-RU" sz="2000" dirty="0" smtClean="0">
                <a:latin typeface="Arial Narrow" panose="020B0606020202030204" pitchFamily="34" charset="0"/>
              </a:rPr>
              <a:t> 2015 </a:t>
            </a:r>
            <a:r>
              <a:rPr lang="ru-RU" sz="2000" cap="none" dirty="0" smtClean="0">
                <a:latin typeface="Arial Narrow" panose="020B0606020202030204" pitchFamily="34" charset="0"/>
              </a:rPr>
              <a:t>год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52315"/>
              </p:ext>
            </p:extLst>
          </p:nvPr>
        </p:nvGraphicFramePr>
        <p:xfrm>
          <a:off x="323528" y="689976"/>
          <a:ext cx="8640963" cy="59567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9765"/>
                <a:gridCol w="1165963"/>
                <a:gridCol w="1165963"/>
                <a:gridCol w="1165963"/>
                <a:gridCol w="1165963"/>
                <a:gridCol w="947346"/>
              </a:tblGrid>
              <a:tr h="29982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2015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2014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692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8 531,5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8 152,8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8 113,2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73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651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4 624,7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4 347,5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4 485,8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778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3 796,9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3 805,3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480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безвозмездные поступления в бюджет в виде добровольных пожертвований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05274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от возврата учреждениями остатков субсидий прошлых лет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8 451,8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8 518,5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8 295,2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704299">
                <a:tc>
                  <a:txBody>
                    <a:bodyPr/>
                    <a:lstStyle/>
                    <a:p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за счет собственных налоговых</a:t>
                      </a:r>
                    </a:p>
                    <a:p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неналоговых доходов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4 713,3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4 669,1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4 635,3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 ПРОФИЦИТ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- 79,7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-365,7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-182,0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45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собственных доходов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773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32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собственных доходов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028384" y="382199"/>
            <a:ext cx="100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млн. руб.</a:t>
            </a:r>
            <a:endParaRPr lang="ru-RU" altLang="ru-RU" sz="1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323" y="562813"/>
            <a:ext cx="2716413" cy="169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619983" y="5534919"/>
            <a:ext cx="2542983" cy="1044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619983" y="4115563"/>
            <a:ext cx="2542984" cy="1048612"/>
          </a:xfrm>
          <a:prstGeom prst="ellipse">
            <a:avLst/>
          </a:prstGeom>
          <a:solidFill>
            <a:schemeClr val="bg1"/>
          </a:solidFill>
          <a:ln w="508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5" y="0"/>
            <a:ext cx="8569325" cy="563563"/>
          </a:xfrm>
          <a:effectLst/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ХАРАКТЕРИСТИКИ БЮДЖЕТА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ГОРОДА РЯЗАНИ </a:t>
            </a:r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3А 2015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204371" y="534843"/>
            <a:ext cx="8855028" cy="6090648"/>
            <a:chOff x="41755" y="841384"/>
            <a:chExt cx="8449445" cy="5616631"/>
          </a:xfrm>
        </p:grpSpPr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300923" y="3042356"/>
              <a:ext cx="2435937" cy="82308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2600" b="1" u="sng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Бюджетная обеспеченность</a:t>
              </a:r>
              <a:endParaRPr lang="en-US" altLang="ru-RU" sz="2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480988" y="5481091"/>
              <a:ext cx="2056953" cy="8798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sz="1400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15 510,8</a:t>
              </a:r>
              <a:endPara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469742" y="4189128"/>
              <a:ext cx="2058650" cy="8798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 1 </a:t>
              </a:r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 </a:t>
              </a:r>
              <a:r>
                <a:rPr lang="ru-RU" altLang="ru-RU" sz="1400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15 170,5</a:t>
              </a:r>
              <a:endParaRPr lang="en-US" altLang="ru-RU" sz="1400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03476" y="2332845"/>
              <a:ext cx="2220363" cy="721265"/>
              <a:chOff x="723964" y="2044813"/>
              <a:chExt cx="2220363" cy="721265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23964" y="2044813"/>
                <a:ext cx="2219081" cy="464775"/>
              </a:xfrm>
              <a:prstGeom prst="rect">
                <a:avLst/>
              </a:prstGeom>
              <a:solidFill>
                <a:srgbClr val="D5EAFF"/>
              </a:solidFill>
              <a:ln w="508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 физических лиц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25246" y="2487760"/>
                <a:ext cx="2219081" cy="278318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222,3 (2,8%)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41755" y="1540930"/>
              <a:ext cx="3080803" cy="718450"/>
              <a:chOff x="-137757" y="172778"/>
              <a:chExt cx="3080803" cy="718450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-137757" y="172778"/>
                <a:ext cx="2289656" cy="410813"/>
              </a:xfrm>
              <a:prstGeom prst="rect">
                <a:avLst/>
              </a:prstGeom>
              <a:solidFill>
                <a:srgbClr val="D5EAFF"/>
              </a:solidFill>
              <a:ln w="508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-137756" y="583591"/>
                <a:ext cx="2289654" cy="307637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1 946,5 (24,0 %)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2246121" y="210918"/>
                <a:ext cx="696925" cy="66241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45982" y="5751711"/>
              <a:ext cx="3064118" cy="677943"/>
              <a:chOff x="-133530" y="3303439"/>
              <a:chExt cx="3064118" cy="677943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84726" y="3303439"/>
                <a:ext cx="2145862" cy="379651"/>
              </a:xfrm>
              <a:prstGeom prst="rect">
                <a:avLst/>
              </a:prstGeom>
              <a:solidFill>
                <a:srgbClr val="D5EAFF"/>
              </a:solidFill>
              <a:ln w="508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84726" y="3683090"/>
                <a:ext cx="2145862" cy="298292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3 627,4  (44,7%)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133530" y="3322451"/>
                <a:ext cx="828386" cy="65893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41756" y="5045962"/>
              <a:ext cx="3141562" cy="615204"/>
              <a:chOff x="-137756" y="1517570"/>
              <a:chExt cx="3141562" cy="615204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-133531" y="1517570"/>
                <a:ext cx="2277478" cy="291401"/>
              </a:xfrm>
              <a:prstGeom prst="rect">
                <a:avLst/>
              </a:prstGeom>
              <a:solidFill>
                <a:srgbClr val="D5EAFF"/>
              </a:solidFill>
              <a:ln w="508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-137756" y="1827154"/>
                <a:ext cx="2277182" cy="305619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827,7 (10,2%)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2226051" y="1517570"/>
                <a:ext cx="777755" cy="61520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6620396" y="2259378"/>
              <a:ext cx="1833597" cy="606735"/>
              <a:chOff x="7303964" y="3854471"/>
              <a:chExt cx="1833597" cy="728085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7303964" y="3854471"/>
                <a:ext cx="1830787" cy="438937"/>
              </a:xfrm>
              <a:prstGeom prst="rect">
                <a:avLst/>
              </a:prstGeom>
              <a:solidFill>
                <a:srgbClr val="FFFFBD"/>
              </a:solidFill>
              <a:ln w="508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7303966" y="4292635"/>
                <a:ext cx="1833595" cy="289921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545,5 (6,6%)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6455274" y="3711772"/>
              <a:ext cx="1998718" cy="574534"/>
              <a:chOff x="7138842" y="4646833"/>
              <a:chExt cx="1998718" cy="689442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7138842" y="4646833"/>
                <a:ext cx="1998718" cy="386033"/>
              </a:xfrm>
              <a:prstGeom prst="rect">
                <a:avLst/>
              </a:prstGeom>
              <a:solidFill>
                <a:srgbClr val="FFFFBD"/>
              </a:solidFill>
              <a:ln w="508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7138843" y="5047320"/>
                <a:ext cx="1998717" cy="288955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5 064,1 (61,0%)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6620397" y="5045956"/>
              <a:ext cx="1848644" cy="647659"/>
              <a:chOff x="7303965" y="5297327"/>
              <a:chExt cx="1848644" cy="777189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7303966" y="5297327"/>
                <a:ext cx="1848643" cy="425956"/>
              </a:xfrm>
              <a:prstGeom prst="rect">
                <a:avLst/>
              </a:prstGeom>
              <a:solidFill>
                <a:srgbClr val="FFFFBD"/>
              </a:solidFill>
              <a:ln w="508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7303965" y="5710935"/>
                <a:ext cx="1848643" cy="363581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366,2 (4,4%)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22753" y="4373548"/>
              <a:ext cx="1996553" cy="570233"/>
              <a:chOff x="6606321" y="2589441"/>
              <a:chExt cx="1996553" cy="684279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06321" y="2589441"/>
                <a:ext cx="1996553" cy="355659"/>
              </a:xfrm>
              <a:prstGeom prst="rect">
                <a:avLst/>
              </a:prstGeom>
              <a:solidFill>
                <a:srgbClr val="FFFFBD"/>
              </a:solidFill>
              <a:ln w="508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06322" y="2954057"/>
                <a:ext cx="1996551" cy="319663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253,8 (3,1%)</a:t>
                </a:r>
                <a:endPara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22755" y="5793567"/>
              <a:ext cx="1889835" cy="664448"/>
              <a:chOff x="6606323" y="3342962"/>
              <a:chExt cx="1889835" cy="797339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06323" y="3342962"/>
                <a:ext cx="1889834" cy="405356"/>
              </a:xfrm>
              <a:prstGeom prst="rect">
                <a:avLst/>
              </a:prstGeom>
              <a:solidFill>
                <a:srgbClr val="FFFFBD"/>
              </a:solidFill>
              <a:ln w="508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06323" y="3748318"/>
                <a:ext cx="1889835" cy="391983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183,5 (2,2%)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45982" y="841385"/>
              <a:ext cx="2797648" cy="47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>
                <a:defRPr/>
              </a:pPr>
              <a:r>
                <a:rPr lang="ru-RU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8 113,2 млн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70409" y="841384"/>
              <a:ext cx="2520791" cy="543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endParaRPr lang="ru-RU" b="1" u="sng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r"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r"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8 295,2 млн. руб.</a:t>
              </a:r>
            </a:p>
            <a:p>
              <a:pPr algn="ctr"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3300923" y="2558138"/>
              <a:ext cx="2426509" cy="4824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Численность населения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534,8 тыс. чел.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434338" y="5945962"/>
            <a:ext cx="615617" cy="6458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08801" y="2168446"/>
            <a:ext cx="762799" cy="7531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59382" y="1293427"/>
            <a:ext cx="2021135" cy="392132"/>
          </a:xfrm>
          <a:prstGeom prst="rect">
            <a:avLst/>
          </a:prstGeom>
          <a:solidFill>
            <a:srgbClr val="FFFFBD"/>
          </a:solidFill>
          <a:ln w="508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358999" y="1698589"/>
            <a:ext cx="2021135" cy="257592"/>
          </a:xfrm>
          <a:prstGeom prst="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809,4 (9,8%)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329424" y="3239340"/>
            <a:ext cx="2018787" cy="306313"/>
          </a:xfrm>
          <a:prstGeom prst="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1 072,7 (12,9%)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29425" y="2820806"/>
            <a:ext cx="2018788" cy="400975"/>
          </a:xfrm>
          <a:prstGeom prst="rect">
            <a:avLst/>
          </a:prstGeom>
          <a:solidFill>
            <a:srgbClr val="FFFFBD"/>
          </a:solidFill>
          <a:ln w="508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61" y="5094267"/>
            <a:ext cx="624980" cy="71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1065783" y="3946484"/>
            <a:ext cx="2354400" cy="713059"/>
          </a:xfrm>
          <a:prstGeom prst="rect">
            <a:avLst/>
          </a:prstGeom>
          <a:solidFill>
            <a:srgbClr val="D5EAFF"/>
          </a:solidFill>
          <a:ln w="508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15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государственной  и муниципальной собственности</a:t>
            </a:r>
            <a:endParaRPr lang="ru-RU" sz="115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065783" y="4686501"/>
            <a:ext cx="2354217" cy="28886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587,7 (7,2%)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0" y="4115563"/>
            <a:ext cx="766401" cy="7389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2072511"/>
            <a:ext cx="608020" cy="65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05" y="1293426"/>
            <a:ext cx="582919" cy="6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4399651"/>
            <a:ext cx="537633" cy="58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434338" y="2861454"/>
            <a:ext cx="601837" cy="6841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09" y="3657620"/>
            <a:ext cx="496867" cy="64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27" y="3056878"/>
            <a:ext cx="826275" cy="7810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Прямоугольник 61"/>
          <p:cNvSpPr/>
          <p:nvPr/>
        </p:nvSpPr>
        <p:spPr bwMode="auto">
          <a:xfrm>
            <a:off x="195335" y="3021294"/>
            <a:ext cx="2325600" cy="479316"/>
          </a:xfrm>
          <a:prstGeom prst="rect">
            <a:avLst/>
          </a:prstGeom>
          <a:solidFill>
            <a:srgbClr val="D5EAFF"/>
          </a:solidFill>
          <a:ln w="508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Земельный налог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198513" y="3517671"/>
            <a:ext cx="2325600" cy="32030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901,6 (11,1%)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83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7199"/>
            <a:ext cx="8147248" cy="50405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874019"/>
              </p:ext>
            </p:extLst>
          </p:nvPr>
        </p:nvGraphicFramePr>
        <p:xfrm>
          <a:off x="323528" y="908720"/>
          <a:ext cx="85689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52320" y="634264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26" y="4071047"/>
            <a:ext cx="5816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0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2492375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169646"/>
              </p:ext>
            </p:extLst>
          </p:nvPr>
        </p:nvGraphicFramePr>
        <p:xfrm>
          <a:off x="178272" y="3463716"/>
          <a:ext cx="8642200" cy="3083364"/>
        </p:xfrm>
        <a:graphic>
          <a:graphicData uri="http://schemas.openxmlformats.org/drawingml/2006/table">
            <a:tbl>
              <a:tblPr/>
              <a:tblGrid>
                <a:gridCol w="3516733"/>
                <a:gridCol w="219717"/>
                <a:gridCol w="915030"/>
                <a:gridCol w="1125268"/>
                <a:gridCol w="914280"/>
                <a:gridCol w="714304"/>
                <a:gridCol w="1236868"/>
              </a:tblGrid>
              <a:tr h="58402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2014 года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2015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2015 года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 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2014 году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83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1 894,2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1 918,3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1 946,5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101,5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+ 52,3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совокупный доход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355,4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361,7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368,9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102,0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+ 13,5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66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220,2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211,7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222,3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105,0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+ 2,1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1 035,2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884,9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901,6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101,9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- 133,6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66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55,3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63,6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68,4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107,5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+ 13,1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5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82,9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78,3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101,1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- 3,7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4347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577,3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554,0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587,7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+ 10,4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0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7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404,2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275,0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311,2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113,2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- 93,0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361832" y="1268760"/>
            <a:ext cx="1656184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Собственные 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доходы за </a:t>
            </a:r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2015 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год </a:t>
            </a:r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altLang="ru-RU" sz="2000" b="1" u="sng" dirty="0" smtClean="0">
                <a:latin typeface="Arial Narrow" panose="020B0606020202030204" pitchFamily="34" charset="0"/>
                <a:cs typeface="Times New Roman" pitchFamily="18" charset="0"/>
              </a:rPr>
              <a:t>4 485,8</a:t>
            </a:r>
            <a:r>
              <a:rPr lang="ru-RU" altLang="ru-RU" sz="2000" b="1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116632"/>
            <a:ext cx="8838505" cy="520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в 2015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013445"/>
              </p:ext>
            </p:extLst>
          </p:nvPr>
        </p:nvGraphicFramePr>
        <p:xfrm>
          <a:off x="1123879" y="692697"/>
          <a:ext cx="6192688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453598" y="3140968"/>
            <a:ext cx="133191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latin typeface="Arial Narrow" panose="020B0606020202030204" pitchFamily="34" charset="0"/>
                <a:cs typeface="Times New Roman" pitchFamily="18" charset="0"/>
              </a:rPr>
              <a:t>руб</a:t>
            </a:r>
            <a:r>
              <a:rPr lang="ru-RU" altLang="ru-RU" sz="1400" b="1" dirty="0" smtClean="0"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346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2228376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19012</TotalTime>
  <Words>3836</Words>
  <Application>Microsoft Office PowerPoint</Application>
  <PresentationFormat>Экран (4:3)</PresentationFormat>
  <Paragraphs>1204</Paragraphs>
  <Slides>30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Тема Office</vt:lpstr>
      <vt:lpstr>1_Тема Office</vt:lpstr>
      <vt:lpstr>2_Тема Office</vt:lpstr>
      <vt:lpstr>3_Тема Office</vt:lpstr>
      <vt:lpstr>5_Тема Office</vt:lpstr>
      <vt:lpstr>6_Тема Office</vt:lpstr>
      <vt:lpstr>7_Тема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ЧТО ТАКОЕ муниципальный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за 2015 год</vt:lpstr>
      <vt:lpstr>ОСНОВНЫЕ ХАРАКТЕРИСТИКИ БЮДЖЕТА ГОРОДА РЯЗАНИ 3А 2015 ГОД</vt:lpstr>
      <vt:lpstr>ДИНАМИКА ДОХОДОВ БЮДЖЕТА ГОРОДА</vt:lpstr>
      <vt:lpstr>Презентация PowerPoint</vt:lpstr>
      <vt:lpstr>ДИНАМИКА НАЛОГОВЫХ доходОВ БЮДЖЕТА ГОРОДА </vt:lpstr>
      <vt:lpstr>ДИНАМИКА НЕНАЛОГОВЫХ доходОВ БЮДЖЕТА ГОРОДА </vt:lpstr>
      <vt:lpstr>Презентация PowerPoint</vt:lpstr>
      <vt:lpstr>ДИНАМИКА РАСХОДОВ БЮДЖЕТА ГОРОДА</vt:lpstr>
      <vt:lpstr>СТРУКТУРА РАСХОДОВ БЮДЖЕТА ГОРОДА в 2015 году </vt:lpstr>
      <vt:lpstr>Общегосударственные РАСХОДы бюджета города в 2015 году</vt:lpstr>
      <vt:lpstr>РАСХОДы бюджета города на национальную ЭКОНОМИКУ в 2015 году</vt:lpstr>
      <vt:lpstr>РАСХОДЫ бюджета города НА Жилищно-Коммунальное Хозяйство  в 2015 году </vt:lpstr>
      <vt:lpstr>РАСХОДы бюджета города на Охрану окружающей среды в 2015 году</vt:lpstr>
      <vt:lpstr>РАСХОДЫ БЮДЖЕТА ГОРОДА НА СОЦИАЛЬНО-КУЛЬТУРНУЮ СФЕРУ  в 2015 году  </vt:lpstr>
      <vt:lpstr>РАСХОДЫ бюджета города НА образование в 2015 году </vt:lpstr>
      <vt:lpstr>РАСХОДЫ бюджета города НА культуру в 2015 году </vt:lpstr>
      <vt:lpstr>РАСХОДЫ бюджета города НА социальную политику в 2015 году </vt:lpstr>
      <vt:lpstr>РАСХОДЫ бюджета города НА физическую культуру и спорт в 2015 году </vt:lpstr>
      <vt:lpstr>Презентация PowerPoint</vt:lpstr>
      <vt:lpstr>ИНФОРМАЦИЯ ОБ ИСПОЛНЕНИИ МУНИЦИПАЛЬНЫХ И ВЕДОМСТВЕННЫХ ЦЕЛЕВЫХ ПРОГРАММ  ГОРОДА РЯЗАНИ в 2015 году</vt:lpstr>
      <vt:lpstr>ИНФОРМАЦИЯ ОБ ИСПОЛНЕНИИ МУНИЦИПАЛЬНЫХ И ВЕДОМСТВЕННЫХ ЦЕЛЕВЫХ ПРОГРАММ ГОРОДА РЯЗАНИ в 2015 году</vt:lpstr>
      <vt:lpstr>ИНФОРМАЦИЯ ОБ ИСПОЛНЕНИИ МУНИЦИПАЛЬНЫХ И ВЕДОМСТВЕННЫХ ЦЕЛЕВЫХ ПРОГРАММ ГОРОДА РЯЗАНИ в 2015 году</vt:lpstr>
      <vt:lpstr>Презентация PowerPoint</vt:lpstr>
      <vt:lpstr>Презентация PowerPoint</vt:lpstr>
      <vt:lpstr>Динамика объема муниципального долга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1443</cp:revision>
  <cp:lastPrinted>2016-05-16T12:52:46Z</cp:lastPrinted>
  <dcterms:created xsi:type="dcterms:W3CDTF">2013-10-29T07:14:12Z</dcterms:created>
  <dcterms:modified xsi:type="dcterms:W3CDTF">2016-05-18T14:44:54Z</dcterms:modified>
</cp:coreProperties>
</file>